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341" r:id="rId5"/>
    <p:sldId id="342" r:id="rId6"/>
    <p:sldId id="343" r:id="rId7"/>
    <p:sldId id="344" r:id="rId8"/>
    <p:sldId id="345" r:id="rId9"/>
    <p:sldId id="346" r:id="rId10"/>
    <p:sldId id="265" r:id="rId11"/>
    <p:sldId id="335" r:id="rId12"/>
    <p:sldId id="290" r:id="rId13"/>
    <p:sldId id="298" r:id="rId14"/>
    <p:sldId id="294" r:id="rId15"/>
    <p:sldId id="295" r:id="rId16"/>
    <p:sldId id="296" r:id="rId17"/>
    <p:sldId id="297" r:id="rId18"/>
    <p:sldId id="299" r:id="rId19"/>
    <p:sldId id="300" r:id="rId20"/>
    <p:sldId id="309" r:id="rId21"/>
    <p:sldId id="301" r:id="rId22"/>
    <p:sldId id="302" r:id="rId23"/>
    <p:sldId id="303" r:id="rId24"/>
    <p:sldId id="305" r:id="rId25"/>
    <p:sldId id="307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288" r:id="rId35"/>
    <p:sldId id="289" r:id="rId36"/>
    <p:sldId id="320" r:id="rId37"/>
    <p:sldId id="321" r:id="rId38"/>
    <p:sldId id="336" r:id="rId39"/>
    <p:sldId id="337" r:id="rId40"/>
    <p:sldId id="338" r:id="rId41"/>
    <p:sldId id="339" r:id="rId42"/>
    <p:sldId id="340" r:id="rId43"/>
    <p:sldId id="287" r:id="rId44"/>
    <p:sldId id="322" r:id="rId45"/>
    <p:sldId id="323" r:id="rId46"/>
    <p:sldId id="324" r:id="rId47"/>
    <p:sldId id="325" r:id="rId48"/>
    <p:sldId id="327" r:id="rId49"/>
    <p:sldId id="328" r:id="rId50"/>
    <p:sldId id="329" r:id="rId51"/>
    <p:sldId id="330" r:id="rId52"/>
    <p:sldId id="331" r:id="rId53"/>
    <p:sldId id="332" r:id="rId54"/>
    <p:sldId id="333" r:id="rId55"/>
    <p:sldId id="334" r:id="rId56"/>
    <p:sldId id="286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5BB0-5FF5-45A7-80D0-8008CB86B32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B9EE-9F2D-4819-9CA1-6FBA95FC4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4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B9EE-9F2D-4819-9CA1-6FBA95FC431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57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B9EE-9F2D-4819-9CA1-6FBA95FC431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57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B9EE-9F2D-4819-9CA1-6FBA95FC4310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57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B9EE-9F2D-4819-9CA1-6FBA95FC431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5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629-CC17-4253-AC92-C1052A44FD3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3D07-4314-4519-BC07-BAB5ACF6E7F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1C26-A76D-4D4C-B9AD-688B24661DFE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5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F745-EAF1-4F5F-B20D-9F91B27DE1E9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7915-ACF5-4B41-89D5-6EFEE26EA4B2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5C2F-6B32-43ED-B520-4A578A66968B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69BC-B4DF-4BA5-A372-78136120A083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7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2FFB-DA31-4C7E-A5B7-D957F457F568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DE9-52ED-4E13-9F54-443A7E1C2BB9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60C-3E15-466E-94BD-51961C4BD860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C1B-61FE-4F8D-B402-22FB7F745C0E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D785-5BF2-4872-980F-3A9BB0324A1E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Правила оформления </a:t>
            </a:r>
            <a:r>
              <a:rPr lang="ru-RU" sz="4000" b="1" dirty="0" smtClean="0">
                <a:solidFill>
                  <a:srgbClr val="FF0000"/>
                </a:solidFill>
              </a:rPr>
              <a:t>перечня использованных информационных ресурсов (ГОСТ </a:t>
            </a:r>
            <a:r>
              <a:rPr lang="ru-RU" sz="4000" b="1" dirty="0">
                <a:solidFill>
                  <a:srgbClr val="FF0000"/>
                </a:solidFill>
              </a:rPr>
              <a:t>Р </a:t>
            </a:r>
            <a:r>
              <a:rPr lang="ru-RU" sz="4000" b="1" dirty="0" smtClean="0">
                <a:solidFill>
                  <a:srgbClr val="FF0000"/>
                </a:solidFill>
              </a:rPr>
              <a:t>7.0.100-2018)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dirty="0" smtClean="0"/>
              <a:t>АИР, лекция </a:t>
            </a:r>
            <a:r>
              <a:rPr lang="en-US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10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02630"/>
            <a:ext cx="9144000" cy="77809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ru-RU" b="1" dirty="0" smtClean="0">
                <a:solidFill>
                  <a:srgbClr val="FF0000"/>
                </a:solidFill>
              </a:rPr>
              <a:t>. Области описания по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ГОСТ 7.0.100-2018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086991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состав библиографического описания входят следующие девять областей: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область </a:t>
            </a:r>
            <a:r>
              <a:rPr lang="ru-RU" sz="2400" dirty="0"/>
              <a:t>заглавия и сведений об ответственности;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область </a:t>
            </a:r>
            <a:r>
              <a:rPr lang="ru-RU" sz="2400" dirty="0"/>
              <a:t>издания;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специфическая </a:t>
            </a:r>
            <a:r>
              <a:rPr lang="ru-RU" sz="2400" b="1" dirty="0"/>
              <a:t>область материала </a:t>
            </a:r>
            <a:r>
              <a:rPr lang="ru-RU" sz="2400" b="1" dirty="0" smtClean="0"/>
              <a:t>или вида </a:t>
            </a:r>
            <a:r>
              <a:rPr lang="ru-RU" sz="2400" b="1" dirty="0"/>
              <a:t>ресурса;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область </a:t>
            </a:r>
            <a:r>
              <a:rPr lang="ru-RU" sz="2400" b="1" dirty="0"/>
              <a:t>публикации, производства</a:t>
            </a:r>
            <a:r>
              <a:rPr lang="ru-RU" sz="2400" b="1" dirty="0" smtClean="0"/>
              <a:t>, распространения </a:t>
            </a:r>
            <a:r>
              <a:rPr lang="ru-RU" sz="2400" b="1" dirty="0"/>
              <a:t>и т. д.;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область </a:t>
            </a:r>
            <a:r>
              <a:rPr lang="ru-RU" sz="2400" dirty="0"/>
              <a:t>физической характеристики;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область </a:t>
            </a:r>
            <a:r>
              <a:rPr lang="ru-RU" sz="2400" b="1" dirty="0"/>
              <a:t>серии и </a:t>
            </a:r>
            <a:r>
              <a:rPr lang="ru-RU" sz="2400" b="1" dirty="0" smtClean="0"/>
              <a:t>многочастного монографического </a:t>
            </a:r>
            <a:r>
              <a:rPr lang="ru-RU" sz="2400" b="1" dirty="0"/>
              <a:t>ресурса;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область </a:t>
            </a:r>
            <a:r>
              <a:rPr lang="ru-RU" sz="2400" dirty="0"/>
              <a:t>примечания;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область </a:t>
            </a:r>
            <a:r>
              <a:rPr lang="ru-RU" sz="2400" b="1" dirty="0"/>
              <a:t>идентификатора ресурса и условий доступности;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область </a:t>
            </a:r>
            <a:r>
              <a:rPr lang="ru-RU" sz="2400" b="1" dirty="0"/>
              <a:t>вида содержания и средства доступа</a:t>
            </a:r>
            <a:r>
              <a:rPr lang="ru-RU" sz="2400" b="1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Области 3, 4, 6, 8 имеют новые названия, область 9 была введена в стандарт.</a:t>
            </a:r>
          </a:p>
        </p:txBody>
      </p:sp>
    </p:spTree>
    <p:extLst>
      <p:ext uri="{BB962C8B-B14F-4D97-AF65-F5344CB8AC3E}">
        <p14:creationId xmlns:p14="http://schemas.microsoft.com/office/powerpoint/2010/main" val="34342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11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Элементы описания делятся на</a:t>
            </a:r>
          </a:p>
          <a:p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обязательные элементы </a:t>
            </a:r>
            <a:r>
              <a:rPr lang="ru-RU" sz="2400" dirty="0" smtClean="0"/>
              <a:t>- </a:t>
            </a:r>
            <a:r>
              <a:rPr lang="ru-RU" sz="2400" dirty="0"/>
              <a:t>библиографические сведения, обеспечивающие идентификацию ресурса. Их приводят в любом описании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условно-обязательные</a:t>
            </a:r>
            <a:r>
              <a:rPr lang="ru-RU" sz="2400" dirty="0" smtClean="0"/>
              <a:t> - </a:t>
            </a:r>
            <a:r>
              <a:rPr lang="ru-RU" sz="2400" dirty="0"/>
              <a:t>библиографические сведения, необходимые для идентификации ресурса в отдельных случаях: если для этой цели недостаточно обязательных элементов, а также, если приведение условно-обязательных элементов диктуется задачами конкретного информационного </a:t>
            </a:r>
            <a:r>
              <a:rPr lang="ru-RU" sz="2400" dirty="0" smtClean="0"/>
              <a:t>массива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факультативные</a:t>
            </a:r>
            <a:r>
              <a:rPr lang="ru-RU" sz="2400" dirty="0" smtClean="0"/>
              <a:t> - </a:t>
            </a:r>
            <a:r>
              <a:rPr lang="ru-RU" sz="2400" dirty="0"/>
              <a:t>библиографические сведения, обеспечивающие дополнительную библиографическую характеристику ресурса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38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3</a:t>
            </a:r>
            <a:r>
              <a:rPr lang="ru-RU" sz="2800" b="1" i="1" dirty="0" smtClean="0">
                <a:solidFill>
                  <a:srgbClr val="FF0000"/>
                </a:solidFill>
              </a:rPr>
              <a:t>.1 Обязательные области в описании, входящем в перечень информационных ресурсов ВКР: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1 Область </a:t>
            </a:r>
            <a:r>
              <a:rPr lang="ru-RU" sz="2400" b="1" dirty="0">
                <a:solidFill>
                  <a:srgbClr val="FF0000"/>
                </a:solidFill>
              </a:rPr>
              <a:t>заглавия и сведений об </a:t>
            </a:r>
            <a:r>
              <a:rPr lang="ru-RU" sz="2400" b="1" dirty="0" smtClean="0">
                <a:solidFill>
                  <a:srgbClr val="FF0000"/>
                </a:solidFill>
              </a:rPr>
              <a:t>ответственности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2 Область издания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3 Область публикации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4 Количественная характеристика (как элемент области физической характеристики)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/>
              <a:t>Области отделяются знаком . – (точка пробел тире пробел</a:t>
            </a:r>
            <a:r>
              <a:rPr lang="ru-RU" sz="2400" b="1" dirty="0" smtClean="0"/>
              <a:t>)</a:t>
            </a:r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Между сведениями внутри каждой области могут стоять другие разделители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13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Состав областей, обязательных </a:t>
            </a:r>
            <a:r>
              <a:rPr lang="ru-RU" sz="2800" b="1" i="1" dirty="0" smtClean="0">
                <a:solidFill>
                  <a:srgbClr val="FF0000"/>
                </a:solidFill>
              </a:rPr>
              <a:t>в ВКР: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1 Область </a:t>
            </a:r>
            <a:r>
              <a:rPr lang="ru-RU" sz="2400" b="1" dirty="0">
                <a:solidFill>
                  <a:srgbClr val="FF0000"/>
                </a:solidFill>
              </a:rPr>
              <a:t>заглавия и сведений об </a:t>
            </a:r>
            <a:r>
              <a:rPr lang="ru-RU" sz="2400" b="1" dirty="0" smtClean="0">
                <a:solidFill>
                  <a:srgbClr val="FF0000"/>
                </a:solidFill>
              </a:rPr>
              <a:t>ответственности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основное </a:t>
            </a:r>
            <a:r>
              <a:rPr lang="ru-RU" sz="2400" dirty="0"/>
              <a:t>заглавие ресурса и иные заглавия (альтернативное</a:t>
            </a:r>
            <a:r>
              <a:rPr lang="ru-RU" sz="2400" dirty="0" smtClean="0"/>
              <a:t>, параллельное</a:t>
            </a:r>
            <a:r>
              <a:rPr lang="ru-RU" sz="2400" dirty="0"/>
              <a:t>, другое</a:t>
            </a:r>
            <a:r>
              <a:rPr lang="ru-RU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прочие </a:t>
            </a:r>
            <a:r>
              <a:rPr lang="ru-RU" sz="2400" dirty="0"/>
              <a:t>сведения, раскрывающие и </a:t>
            </a:r>
            <a:r>
              <a:rPr lang="ru-RU" sz="2400" dirty="0" smtClean="0"/>
              <a:t>дополняющие заглавие</a:t>
            </a:r>
            <a:r>
              <a:rPr lang="ru-RU" sz="2400" dirty="0"/>
              <a:t>, и сведения о лицах </a:t>
            </a:r>
            <a:r>
              <a:rPr lang="ru-RU" sz="2400" dirty="0" smtClean="0"/>
              <a:t>и/или </a:t>
            </a:r>
            <a:r>
              <a:rPr lang="ru-RU" sz="2400" dirty="0"/>
              <a:t>организациях, ответственных за </a:t>
            </a:r>
            <a:r>
              <a:rPr lang="ru-RU" sz="2400" dirty="0" smtClean="0"/>
              <a:t>создание ресурса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56" y="3068960"/>
            <a:ext cx="7871568" cy="359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93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Пример области (полное описание</a:t>
            </a:r>
            <a:r>
              <a:rPr lang="ru-RU" sz="2800" b="1" i="1" dirty="0" smtClean="0">
                <a:solidFill>
                  <a:srgbClr val="FF0000"/>
                </a:solidFill>
              </a:rPr>
              <a:t>):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ru-RU" sz="2400" dirty="0"/>
          </a:p>
          <a:p>
            <a:r>
              <a:rPr lang="ru-RU" sz="2000" dirty="0" smtClean="0"/>
              <a:t>Морозов</a:t>
            </a:r>
            <a:r>
              <a:rPr lang="ru-RU" sz="2000" dirty="0"/>
              <a:t>, С.Л. Единый универсальный календарь и его применение в мировой экономике, астронавигации и религии в эпоху четвертой цифровой промышленной революции =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uniform</a:t>
            </a:r>
            <a:r>
              <a:rPr lang="ru-RU" sz="2000" dirty="0"/>
              <a:t> </a:t>
            </a:r>
            <a:r>
              <a:rPr lang="ru-RU" sz="2000" dirty="0" err="1"/>
              <a:t>calendar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its</a:t>
            </a:r>
            <a:r>
              <a:rPr lang="ru-RU" sz="2000" dirty="0"/>
              <a:t> </a:t>
            </a:r>
            <a:r>
              <a:rPr lang="ru-RU" sz="2000" dirty="0" err="1"/>
              <a:t>application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economic</a:t>
            </a:r>
            <a:r>
              <a:rPr lang="ru-RU" sz="2000" dirty="0"/>
              <a:t>, </a:t>
            </a:r>
            <a:r>
              <a:rPr lang="ru-RU" sz="2000" dirty="0" err="1"/>
              <a:t>astronavigations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religions</a:t>
            </a:r>
            <a:r>
              <a:rPr lang="ru-RU" sz="2000" dirty="0"/>
              <a:t> </a:t>
            </a:r>
            <a:r>
              <a:rPr lang="ru-RU" sz="2000" dirty="0" err="1"/>
              <a:t>during</a:t>
            </a:r>
            <a:r>
              <a:rPr lang="ru-RU" sz="2000" dirty="0"/>
              <a:t> </a:t>
            </a:r>
            <a:r>
              <a:rPr lang="ru-RU" sz="2000" dirty="0" err="1"/>
              <a:t>an</a:t>
            </a:r>
            <a:r>
              <a:rPr lang="ru-RU" sz="2000" dirty="0"/>
              <a:t> </a:t>
            </a:r>
            <a:r>
              <a:rPr lang="ru-RU" sz="2000" dirty="0" err="1"/>
              <a:t>epoch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fourth</a:t>
            </a:r>
            <a:r>
              <a:rPr lang="ru-RU" sz="2000" dirty="0"/>
              <a:t> </a:t>
            </a:r>
            <a:r>
              <a:rPr lang="ru-RU" sz="2000" dirty="0" err="1"/>
              <a:t>digital</a:t>
            </a:r>
            <a:r>
              <a:rPr lang="ru-RU" sz="2000" dirty="0"/>
              <a:t> </a:t>
            </a:r>
            <a:r>
              <a:rPr lang="ru-RU" sz="2000" dirty="0" err="1"/>
              <a:t>industial</a:t>
            </a:r>
            <a:r>
              <a:rPr lang="ru-RU" sz="2000" dirty="0"/>
              <a:t> </a:t>
            </a:r>
            <a:r>
              <a:rPr lang="ru-RU" sz="2000" dirty="0" err="1"/>
              <a:t>revolution</a:t>
            </a:r>
            <a:r>
              <a:rPr lang="ru-RU" sz="2000" dirty="0"/>
              <a:t> : [монография] / С.Л. Морозов; Российская Академия наук, Отделение общественных наук, Центральный экономико-математический институт [и др</a:t>
            </a:r>
            <a:r>
              <a:rPr lang="ru-RU" sz="2000" dirty="0" smtClean="0"/>
              <a:t>.]</a:t>
            </a:r>
          </a:p>
          <a:p>
            <a:endParaRPr lang="ru-RU" sz="2000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Основное заглавие: </a:t>
            </a:r>
            <a:r>
              <a:rPr lang="ru-RU" sz="2000" dirty="0" smtClean="0"/>
              <a:t>Морозов</a:t>
            </a:r>
            <a:r>
              <a:rPr lang="ru-RU" sz="2000" dirty="0"/>
              <a:t>, С.Л. Единый универсальный календарь и его применение в мировой экономике, астронавигации и религии в эпоху четвертой цифровой промышленной </a:t>
            </a:r>
            <a:r>
              <a:rPr lang="ru-RU" sz="2000" dirty="0" smtClean="0"/>
              <a:t>революции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Параллельное заглавие: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uniform</a:t>
            </a:r>
            <a:r>
              <a:rPr lang="ru-RU" sz="2000" dirty="0"/>
              <a:t> </a:t>
            </a:r>
            <a:r>
              <a:rPr lang="ru-RU" sz="2000" dirty="0" err="1"/>
              <a:t>calendar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its</a:t>
            </a:r>
            <a:r>
              <a:rPr lang="ru-RU" sz="2000" dirty="0"/>
              <a:t> </a:t>
            </a:r>
            <a:r>
              <a:rPr lang="ru-RU" sz="2000" dirty="0" err="1"/>
              <a:t>application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economic</a:t>
            </a:r>
            <a:r>
              <a:rPr lang="ru-RU" sz="2000" dirty="0"/>
              <a:t>, </a:t>
            </a:r>
            <a:r>
              <a:rPr lang="ru-RU" sz="2000" dirty="0" err="1"/>
              <a:t>astronavigations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religions</a:t>
            </a:r>
            <a:r>
              <a:rPr lang="ru-RU" sz="2000" dirty="0"/>
              <a:t> </a:t>
            </a:r>
            <a:r>
              <a:rPr lang="ru-RU" sz="2000" dirty="0" err="1"/>
              <a:t>during</a:t>
            </a:r>
            <a:r>
              <a:rPr lang="ru-RU" sz="2000" dirty="0"/>
              <a:t> </a:t>
            </a:r>
            <a:r>
              <a:rPr lang="ru-RU" sz="2000" dirty="0" err="1"/>
              <a:t>an</a:t>
            </a:r>
            <a:r>
              <a:rPr lang="ru-RU" sz="2000" dirty="0"/>
              <a:t> </a:t>
            </a:r>
            <a:r>
              <a:rPr lang="ru-RU" sz="2000" dirty="0" err="1"/>
              <a:t>epoch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fourth</a:t>
            </a:r>
            <a:r>
              <a:rPr lang="ru-RU" sz="2000" dirty="0"/>
              <a:t> </a:t>
            </a:r>
            <a:r>
              <a:rPr lang="ru-RU" sz="2000" dirty="0" err="1"/>
              <a:t>digital</a:t>
            </a:r>
            <a:r>
              <a:rPr lang="ru-RU" sz="2000" dirty="0"/>
              <a:t> </a:t>
            </a:r>
            <a:r>
              <a:rPr lang="ru-RU" sz="2000" dirty="0" err="1"/>
              <a:t>industial</a:t>
            </a:r>
            <a:r>
              <a:rPr lang="ru-RU" sz="2000" dirty="0"/>
              <a:t> </a:t>
            </a:r>
            <a:r>
              <a:rPr lang="ru-RU" sz="2000" dirty="0" err="1"/>
              <a:t>revolution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Сведения, относящиеся к заглавию: </a:t>
            </a:r>
            <a:r>
              <a:rPr lang="ru-RU" sz="2000" dirty="0"/>
              <a:t>[монография</a:t>
            </a:r>
            <a:r>
              <a:rPr lang="ru-RU" sz="2000" dirty="0" smtClean="0"/>
              <a:t>]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 об ответственности (первые): </a:t>
            </a:r>
            <a:r>
              <a:rPr lang="ru-RU" sz="2000" dirty="0"/>
              <a:t>С.Л. </a:t>
            </a:r>
            <a:r>
              <a:rPr lang="ru-RU" sz="2000" dirty="0" smtClean="0"/>
              <a:t>Морозов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 об ответственности (последующие): </a:t>
            </a:r>
            <a:r>
              <a:rPr lang="ru-RU" sz="2000" dirty="0" smtClean="0"/>
              <a:t>Российская </a:t>
            </a:r>
            <a:r>
              <a:rPr lang="ru-RU" sz="2000" dirty="0"/>
              <a:t>Академия наук, Отделение общественных наук, Центральный экономико-математический институт [и др.]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0638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(полное описание)</a:t>
            </a:r>
          </a:p>
          <a:p>
            <a:r>
              <a:rPr lang="ru-RU" sz="2000" dirty="0"/>
              <a:t>Морозов, С.Л. Единый универсальный календарь и его применение в мировой экономике, астронавигации и религии в эпоху четвертой цифровой промышленной революции =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uniform</a:t>
            </a:r>
            <a:r>
              <a:rPr lang="ru-RU" sz="2000" dirty="0"/>
              <a:t> </a:t>
            </a:r>
            <a:r>
              <a:rPr lang="ru-RU" sz="2000" dirty="0" err="1"/>
              <a:t>calendar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its</a:t>
            </a:r>
            <a:r>
              <a:rPr lang="ru-RU" sz="2000" dirty="0"/>
              <a:t> </a:t>
            </a:r>
            <a:r>
              <a:rPr lang="ru-RU" sz="2000" dirty="0" err="1"/>
              <a:t>application</a:t>
            </a:r>
            <a:r>
              <a:rPr lang="ru-RU" sz="2000" dirty="0"/>
              <a:t> </a:t>
            </a:r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economic</a:t>
            </a:r>
            <a:r>
              <a:rPr lang="ru-RU" sz="2000" dirty="0"/>
              <a:t>, </a:t>
            </a:r>
            <a:r>
              <a:rPr lang="ru-RU" sz="2000" dirty="0" err="1"/>
              <a:t>astronavigations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religions</a:t>
            </a:r>
            <a:r>
              <a:rPr lang="ru-RU" sz="2000" dirty="0"/>
              <a:t> </a:t>
            </a:r>
            <a:r>
              <a:rPr lang="ru-RU" sz="2000" dirty="0" err="1"/>
              <a:t>during</a:t>
            </a:r>
            <a:r>
              <a:rPr lang="ru-RU" sz="2000" dirty="0"/>
              <a:t> </a:t>
            </a:r>
            <a:r>
              <a:rPr lang="ru-RU" sz="2000" dirty="0" err="1"/>
              <a:t>an</a:t>
            </a:r>
            <a:r>
              <a:rPr lang="ru-RU" sz="2000" dirty="0"/>
              <a:t> </a:t>
            </a:r>
            <a:r>
              <a:rPr lang="ru-RU" sz="2000" dirty="0" err="1"/>
              <a:t>epoch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fourth</a:t>
            </a:r>
            <a:r>
              <a:rPr lang="ru-RU" sz="2000" dirty="0"/>
              <a:t> </a:t>
            </a:r>
            <a:r>
              <a:rPr lang="ru-RU" sz="2000" dirty="0" err="1"/>
              <a:t>digital</a:t>
            </a:r>
            <a:r>
              <a:rPr lang="ru-RU" sz="2000" dirty="0"/>
              <a:t> </a:t>
            </a:r>
            <a:r>
              <a:rPr lang="ru-RU" sz="2000" dirty="0" err="1"/>
              <a:t>industial</a:t>
            </a:r>
            <a:r>
              <a:rPr lang="ru-RU" sz="2000" dirty="0"/>
              <a:t> </a:t>
            </a:r>
            <a:r>
              <a:rPr lang="ru-RU" sz="2000" dirty="0" err="1"/>
              <a:t>revolution</a:t>
            </a:r>
            <a:r>
              <a:rPr lang="ru-RU" sz="2000" dirty="0"/>
              <a:t> : [монография] / С.Л. Морозов; Российская Академия наук, Отделение общественных наук, Центральный экономико-математический институт [и др.]</a:t>
            </a:r>
          </a:p>
          <a:p>
            <a:endParaRPr lang="ru-RU" sz="2000" dirty="0"/>
          </a:p>
          <a:p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(расширенное описание)</a:t>
            </a:r>
          </a:p>
          <a:p>
            <a:r>
              <a:rPr lang="ru-RU" sz="2000" dirty="0"/>
              <a:t>Морозов, С.Л. Единый универсальный календарь и его применение в мировой экономике, астронавигации и религии в эпоху четвертой цифровой промышленной революции : [монография] / С.Л. Морозов; Российская Академия наук, Отделение общественных наук, Центральный экономико-математический институт [и др.]</a:t>
            </a:r>
          </a:p>
          <a:p>
            <a:endParaRPr lang="ru-RU" sz="2000" dirty="0"/>
          </a:p>
          <a:p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(краткое описание)</a:t>
            </a:r>
          </a:p>
          <a:p>
            <a:r>
              <a:rPr lang="ru-RU" sz="2000" dirty="0"/>
              <a:t>Морозов, С.Л. Единый универсальный календарь и его применение в мировой экономике, астронавигации и религии в эпоху четвертой цифровой промышленной революции / С.Л. Морозов</a:t>
            </a:r>
          </a:p>
        </p:txBody>
      </p:sp>
    </p:spTree>
    <p:extLst>
      <p:ext uri="{BB962C8B-B14F-4D97-AF65-F5344CB8AC3E}">
        <p14:creationId xmlns:p14="http://schemas.microsoft.com/office/powerpoint/2010/main" val="30033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Правила записи сведений в области: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(1 автор)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Фамилия, И.О. Название </a:t>
            </a:r>
            <a:r>
              <a:rPr lang="en-US" sz="2000" dirty="0" smtClean="0"/>
              <a:t>= </a:t>
            </a:r>
            <a:r>
              <a:rPr lang="ru-RU" sz="2000" dirty="0" smtClean="0"/>
              <a:t>параллельное название : сведения, относящиеся к названию / И.О. Фамилия ; последующие сведения об ответственности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(2 автора)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Фамилия1, </a:t>
            </a:r>
            <a:r>
              <a:rPr lang="ru-RU" sz="2000" dirty="0"/>
              <a:t>И.О. Название </a:t>
            </a:r>
            <a:r>
              <a:rPr lang="en-US" sz="2000" dirty="0"/>
              <a:t>= </a:t>
            </a:r>
            <a:r>
              <a:rPr lang="ru-RU" sz="2000" dirty="0"/>
              <a:t>параллельное название : сведения, относящиеся к названию / И.О. </a:t>
            </a:r>
            <a:r>
              <a:rPr lang="ru-RU" sz="2000" dirty="0" smtClean="0"/>
              <a:t>Фамилия1, И.О. Фамилия2 </a:t>
            </a:r>
            <a:r>
              <a:rPr lang="ru-RU" sz="2000" dirty="0"/>
              <a:t>; последующие сведения об ответственности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(3 автора)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Фамилия1, И.О. Название </a:t>
            </a:r>
            <a:r>
              <a:rPr lang="en-US" sz="2000" dirty="0"/>
              <a:t>= </a:t>
            </a:r>
            <a:r>
              <a:rPr lang="ru-RU" sz="2000" dirty="0"/>
              <a:t>параллельное название : сведения, относящиеся к названию / И.О. Фамилия1, И.О. </a:t>
            </a:r>
            <a:r>
              <a:rPr lang="ru-RU" sz="2000" dirty="0" smtClean="0"/>
              <a:t>Фамилия2, </a:t>
            </a:r>
            <a:r>
              <a:rPr lang="ru-RU" sz="2000" dirty="0"/>
              <a:t>И.О. </a:t>
            </a:r>
            <a:r>
              <a:rPr lang="ru-RU" sz="2000" dirty="0" smtClean="0"/>
              <a:t>Фамилия3 </a:t>
            </a:r>
            <a:r>
              <a:rPr lang="ru-RU" sz="2000" dirty="0"/>
              <a:t>; последующие сведения об ответственности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(4 автора)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Название </a:t>
            </a:r>
            <a:r>
              <a:rPr lang="en-US" sz="2000" dirty="0"/>
              <a:t>= </a:t>
            </a:r>
            <a:r>
              <a:rPr lang="ru-RU" sz="2000" dirty="0"/>
              <a:t>параллельное название : сведения, относящиеся к названию / И.О. Фамилия1, И.О. Фамилия2, И.О. </a:t>
            </a:r>
            <a:r>
              <a:rPr lang="ru-RU" sz="2000" dirty="0" smtClean="0"/>
              <a:t>Фамилия3, </a:t>
            </a:r>
            <a:r>
              <a:rPr lang="ru-RU" sz="2000" dirty="0"/>
              <a:t>И.О. </a:t>
            </a:r>
            <a:r>
              <a:rPr lang="ru-RU" sz="2000" dirty="0" smtClean="0"/>
              <a:t>Фамилия4 </a:t>
            </a:r>
            <a:r>
              <a:rPr lang="ru-RU" sz="2000" dirty="0"/>
              <a:t>; последующие сведения об </a:t>
            </a:r>
            <a:r>
              <a:rPr lang="ru-RU" sz="2000" dirty="0" smtClean="0"/>
              <a:t>ответственности</a:t>
            </a:r>
            <a:endParaRPr lang="ru-RU" sz="2000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(5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авторов и более)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smtClean="0"/>
              <a:t>Название </a:t>
            </a:r>
            <a:r>
              <a:rPr lang="en-US" sz="2000" dirty="0"/>
              <a:t>= </a:t>
            </a:r>
            <a:r>
              <a:rPr lang="ru-RU" sz="2000" dirty="0"/>
              <a:t>параллельное название : сведения, относящиеся к названию / И.О. Фамилия1, И.О. Фамилия2, И.О. </a:t>
            </a:r>
            <a:r>
              <a:rPr lang="ru-RU" sz="2000" dirty="0" smtClean="0"/>
              <a:t>Фамилия3 </a:t>
            </a:r>
            <a:r>
              <a:rPr lang="en-US" sz="2000" dirty="0" smtClean="0"/>
              <a:t>[</a:t>
            </a:r>
            <a:r>
              <a:rPr lang="ru-RU" sz="2000" dirty="0" smtClean="0"/>
              <a:t>и др.</a:t>
            </a:r>
            <a:r>
              <a:rPr lang="en-US" sz="2000" dirty="0" smtClean="0"/>
              <a:t>]</a:t>
            </a:r>
            <a:r>
              <a:rPr lang="ru-RU" sz="2000" dirty="0" smtClean="0"/>
              <a:t>; </a:t>
            </a:r>
            <a:r>
              <a:rPr lang="ru-RU" sz="2000" dirty="0"/>
              <a:t>последующие сведения об </a:t>
            </a:r>
            <a:r>
              <a:rPr lang="ru-RU" sz="2000" dirty="0" smtClean="0"/>
              <a:t>ответственности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необходимости перечислить всех авторов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4751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Примеры записи сведений в области (расширенное описание):</a:t>
            </a:r>
          </a:p>
          <a:p>
            <a:endParaRPr lang="ru-RU" sz="2400" b="1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(1 автор)</a:t>
            </a:r>
          </a:p>
          <a:p>
            <a:r>
              <a:rPr lang="ru-RU" sz="2000" dirty="0" smtClean="0"/>
              <a:t>Рябков, В.М</a:t>
            </a:r>
            <a:r>
              <a:rPr lang="ru-RU" sz="2000" dirty="0"/>
              <a:t>. Историография функций культурно-досуговых учреждений (вторая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половина XX – начало XXI вв.) : учеб. пособие / </a:t>
            </a:r>
            <a:r>
              <a:rPr lang="ru-RU" sz="2000" dirty="0" smtClean="0"/>
              <a:t>В.М</a:t>
            </a:r>
            <a:r>
              <a:rPr lang="ru-RU" sz="2000" dirty="0"/>
              <a:t>. Рябков ; </a:t>
            </a:r>
            <a:r>
              <a:rPr lang="ru-RU" sz="2000" dirty="0" smtClean="0"/>
              <a:t>МГУКИ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(2 автора)</a:t>
            </a:r>
          </a:p>
          <a:p>
            <a:pPr>
              <a:spcAft>
                <a:spcPts val="1200"/>
              </a:spcAft>
            </a:pPr>
            <a:r>
              <a:rPr lang="ru-RU" sz="2000" dirty="0" err="1" smtClean="0"/>
              <a:t>Бунатян</a:t>
            </a:r>
            <a:r>
              <a:rPr lang="ru-RU" sz="2000" dirty="0" smtClean="0"/>
              <a:t>, Г.Г</a:t>
            </a:r>
            <a:r>
              <a:rPr lang="ru-RU" sz="2000" dirty="0"/>
              <a:t>. Прогулки по рекам и каналам Санкт-Петербурга : путеводитель / </a:t>
            </a:r>
            <a:r>
              <a:rPr lang="ru-RU" sz="2000" dirty="0" smtClean="0"/>
              <a:t>Г.Г</a:t>
            </a:r>
            <a:r>
              <a:rPr lang="ru-RU" sz="2000" dirty="0"/>
              <a:t>. </a:t>
            </a:r>
            <a:r>
              <a:rPr lang="ru-RU" sz="2000" dirty="0" err="1"/>
              <a:t>Бунатян</a:t>
            </a:r>
            <a:r>
              <a:rPr lang="ru-RU" sz="2000" dirty="0"/>
              <a:t>, </a:t>
            </a:r>
            <a:r>
              <a:rPr lang="ru-RU" sz="2000" dirty="0" smtClean="0"/>
              <a:t>М.Г</a:t>
            </a:r>
            <a:r>
              <a:rPr lang="ru-RU" sz="2000" dirty="0"/>
              <a:t>. </a:t>
            </a:r>
            <a:r>
              <a:rPr lang="ru-RU" sz="2000" dirty="0" err="1" smtClean="0"/>
              <a:t>Чарная</a:t>
            </a:r>
            <a:endParaRPr lang="ru-RU" sz="2000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(3 автора)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Гриханов, Ю.А</a:t>
            </a:r>
            <a:r>
              <a:rPr lang="ru-RU" sz="2000" dirty="0"/>
              <a:t>. Библиотечные фонды: стратегия развития / </a:t>
            </a:r>
            <a:r>
              <a:rPr lang="ru-RU" sz="2000" dirty="0" smtClean="0"/>
              <a:t>Ю.А</a:t>
            </a:r>
            <a:r>
              <a:rPr lang="ru-RU" sz="2000" dirty="0"/>
              <a:t>. Гриханов, </a:t>
            </a:r>
            <a:r>
              <a:rPr lang="ru-RU" sz="2000" dirty="0" smtClean="0"/>
              <a:t>Н.З</a:t>
            </a:r>
            <a:r>
              <a:rPr lang="ru-RU" sz="2000" dirty="0"/>
              <a:t>. Стародубова, </a:t>
            </a:r>
            <a:r>
              <a:rPr lang="ru-RU" sz="2000" dirty="0" smtClean="0"/>
              <a:t>Н.И</a:t>
            </a:r>
            <a:r>
              <a:rPr lang="ru-RU" sz="2000" dirty="0"/>
              <a:t>. </a:t>
            </a:r>
            <a:r>
              <a:rPr lang="ru-RU" sz="2000" dirty="0" err="1"/>
              <a:t>Хахалева</a:t>
            </a:r>
            <a:r>
              <a:rPr lang="ru-RU" sz="2000" dirty="0"/>
              <a:t> ; </a:t>
            </a:r>
            <a:r>
              <a:rPr lang="ru-RU" sz="2000" dirty="0" smtClean="0"/>
              <a:t>РГБ</a:t>
            </a:r>
            <a:endParaRPr lang="ru-RU" sz="2000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(4 автора)</a:t>
            </a:r>
          </a:p>
          <a:p>
            <a:r>
              <a:rPr lang="ru-RU" sz="2000" dirty="0"/>
              <a:t>Информационно-библиографическая культура : учеб. пособие / </a:t>
            </a:r>
            <a:r>
              <a:rPr lang="ru-RU" sz="2000" dirty="0" smtClean="0"/>
              <a:t>В.В</a:t>
            </a:r>
            <a:r>
              <a:rPr lang="ru-RU" sz="2000" dirty="0"/>
              <a:t>. Брежнева,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Т.В</a:t>
            </a:r>
            <a:r>
              <a:rPr lang="ru-RU" sz="2000" dirty="0"/>
              <a:t>. Захарчук, </a:t>
            </a:r>
            <a:r>
              <a:rPr lang="ru-RU" sz="2000" dirty="0" smtClean="0"/>
              <a:t>А.А</a:t>
            </a:r>
            <a:r>
              <a:rPr lang="ru-RU" sz="2000" dirty="0"/>
              <a:t>. </a:t>
            </a:r>
            <a:r>
              <a:rPr lang="ru-RU" sz="2000" dirty="0" err="1"/>
              <a:t>Грузова</a:t>
            </a:r>
            <a:r>
              <a:rPr lang="ru-RU" sz="2000" dirty="0"/>
              <a:t>, </a:t>
            </a:r>
            <a:r>
              <a:rPr lang="ru-RU" sz="2000" dirty="0" smtClean="0"/>
              <a:t>М.И</a:t>
            </a:r>
            <a:r>
              <a:rPr lang="ru-RU" sz="2000" dirty="0"/>
              <a:t>. Кий ; </a:t>
            </a:r>
            <a:r>
              <a:rPr lang="ru-RU" sz="2000" dirty="0" err="1" smtClean="0"/>
              <a:t>СПбГИК</a:t>
            </a:r>
            <a:endParaRPr lang="ru-RU" sz="2000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(5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авторов и более)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Физическая культура и здоровый образ жизни : учеб. пособие / </a:t>
            </a:r>
            <a:r>
              <a:rPr lang="ru-RU" sz="2000" dirty="0" smtClean="0"/>
              <a:t>В.С</a:t>
            </a:r>
            <a:r>
              <a:rPr lang="ru-RU" sz="2000" dirty="0"/>
              <a:t>. </a:t>
            </a:r>
            <a:r>
              <a:rPr lang="ru-RU" sz="2000" dirty="0" err="1"/>
              <a:t>Кунарев</a:t>
            </a:r>
            <a:r>
              <a:rPr lang="ru-RU" sz="2000" dirty="0"/>
              <a:t>, </a:t>
            </a:r>
            <a:r>
              <a:rPr lang="ru-RU" sz="2000" dirty="0" smtClean="0"/>
              <a:t>И.И</a:t>
            </a:r>
            <a:r>
              <a:rPr lang="ru-RU" sz="2000" dirty="0"/>
              <a:t>. </a:t>
            </a:r>
            <a:r>
              <a:rPr lang="ru-RU" sz="2000" dirty="0" err="1"/>
              <a:t>Башмашникова</a:t>
            </a:r>
            <a:r>
              <a:rPr lang="ru-RU" sz="2000" dirty="0"/>
              <a:t>, </a:t>
            </a:r>
            <a:r>
              <a:rPr lang="ru-RU" sz="2000" dirty="0" smtClean="0"/>
              <a:t>В.Н</a:t>
            </a:r>
            <a:r>
              <a:rPr lang="ru-RU" sz="2000" dirty="0"/>
              <a:t>. </a:t>
            </a:r>
            <a:r>
              <a:rPr lang="ru-RU" sz="2000" dirty="0" err="1"/>
              <a:t>Бледнова</a:t>
            </a:r>
            <a:r>
              <a:rPr lang="ru-RU" sz="2000" dirty="0"/>
              <a:t> [и </a:t>
            </a:r>
            <a:r>
              <a:rPr lang="ru-RU" sz="2000" dirty="0" err="1"/>
              <a:t>др</a:t>
            </a:r>
            <a:r>
              <a:rPr lang="ru-RU" sz="2000" dirty="0"/>
              <a:t>] ; Учеб.-метод. об-</a:t>
            </a:r>
            <a:r>
              <a:rPr lang="ru-RU" sz="2000" dirty="0" err="1"/>
              <a:t>ние</a:t>
            </a:r>
            <a:r>
              <a:rPr lang="ru-RU" sz="2000" dirty="0"/>
              <a:t> по </a:t>
            </a:r>
            <a:r>
              <a:rPr lang="ru-RU" sz="2000" dirty="0" err="1" smtClean="0"/>
              <a:t>направлениямпед</a:t>
            </a:r>
            <a:r>
              <a:rPr lang="ru-RU" sz="2000" dirty="0"/>
              <a:t>. образования, Рос. гос. </a:t>
            </a:r>
            <a:r>
              <a:rPr lang="ru-RU" sz="2000" dirty="0" err="1"/>
              <a:t>пед</a:t>
            </a:r>
            <a:r>
              <a:rPr lang="ru-RU" sz="2000" dirty="0"/>
              <a:t>. ун-т им. </a:t>
            </a:r>
            <a:r>
              <a:rPr lang="ru-RU" sz="2000" dirty="0" smtClean="0"/>
              <a:t>А.И</a:t>
            </a:r>
            <a:r>
              <a:rPr lang="ru-RU" sz="2000" dirty="0"/>
              <a:t>. </a:t>
            </a:r>
            <a:r>
              <a:rPr lang="ru-RU" sz="2000" dirty="0" smtClean="0"/>
              <a:t>Герцена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2865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Некоторые другие случаи (</a:t>
            </a:r>
            <a:r>
              <a:rPr lang="ru-RU" sz="2800" b="1" i="1" dirty="0" smtClean="0">
                <a:solidFill>
                  <a:srgbClr val="FF0000"/>
                </a:solidFill>
              </a:rPr>
              <a:t>примеры части основного заглавия):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ru-RU" sz="2400" b="1" dirty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(ресурс – сборник материалов конференции, полностью)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Исследования и разработки молодых </a:t>
            </a:r>
            <a:r>
              <a:rPr lang="ru-RU" sz="2000" dirty="0" smtClean="0"/>
              <a:t>ученых : </a:t>
            </a:r>
            <a:r>
              <a:rPr lang="ru-RU" sz="2000" dirty="0"/>
              <a:t>наука и практика </a:t>
            </a:r>
            <a:r>
              <a:rPr lang="ru-RU" sz="2000" dirty="0" smtClean="0"/>
              <a:t>:  сборник материалов I Международной молодежной научно-практической </a:t>
            </a:r>
            <a:r>
              <a:rPr lang="ru-RU" sz="2000" dirty="0"/>
              <a:t>конференции, г. Новосибирск, 20 </a:t>
            </a:r>
            <a:r>
              <a:rPr lang="ru-RU" sz="2000" dirty="0" smtClean="0"/>
              <a:t>октября-21 ноября 2017 </a:t>
            </a:r>
            <a:r>
              <a:rPr lang="ru-RU" sz="2000" dirty="0"/>
              <a:t>г</a:t>
            </a:r>
            <a:r>
              <a:rPr lang="ru-RU" sz="2000" dirty="0" smtClean="0"/>
              <a:t>.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(основное заглавие состоит из нескольких предложений, между которыми в источнике отсутствуют точки – в записи ставим точки)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Первые русские храмы в Иерусалиме. Троицкий собор и церковь </a:t>
            </a:r>
            <a:r>
              <a:rPr lang="ru-RU" sz="2000" dirty="0" smtClean="0"/>
              <a:t>мученицы </a:t>
            </a:r>
            <a:r>
              <a:rPr lang="ru-RU" sz="2000" dirty="0"/>
              <a:t>Александры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(есть разнородные сведения – ставим двоеточие)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err="1" smtClean="0"/>
              <a:t>Перовскитоподобные</a:t>
            </a:r>
            <a:r>
              <a:rPr lang="ru-RU" sz="2000" dirty="0" smtClean="0"/>
              <a:t> </a:t>
            </a:r>
            <a:r>
              <a:rPr lang="ru-RU" sz="2000" dirty="0"/>
              <a:t>материалы на основе переходных и </a:t>
            </a:r>
            <a:r>
              <a:rPr lang="ru-RU" sz="2000" dirty="0" smtClean="0"/>
              <a:t>редкоземельных </a:t>
            </a:r>
            <a:r>
              <a:rPr lang="ru-RU" sz="2000" dirty="0"/>
              <a:t>металлов : закономерности химической и термической </a:t>
            </a:r>
            <a:r>
              <a:rPr lang="ru-RU" sz="2000" dirty="0" smtClean="0"/>
              <a:t>стабильности </a:t>
            </a:r>
            <a:r>
              <a:rPr lang="ru-RU" sz="2000" dirty="0"/>
              <a:t>: специальность 02.00.21 «Химия твердого тела» : </a:t>
            </a:r>
            <a:r>
              <a:rPr lang="ru-RU" sz="2000" dirty="0" smtClean="0"/>
              <a:t>автореферат </a:t>
            </a:r>
            <a:r>
              <a:rPr lang="ru-RU" sz="2000" dirty="0"/>
              <a:t>диссертации на соискание ученой степени доктора </a:t>
            </a:r>
            <a:r>
              <a:rPr lang="ru-RU" sz="2000" dirty="0" smtClean="0"/>
              <a:t>химических наук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(сведения, необходимые для раскрытия или пояснения основного заглавия, вида ресурса и т. п., могут быть сформулированы на основе анализа ресурса  - заключаем эти сведения в квадратные скобки)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Политика.ru : независимый политический вестник : [сайт</a:t>
            </a:r>
            <a:r>
              <a:rPr lang="ru-RU" sz="2000" dirty="0" smtClean="0"/>
              <a:t>]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8177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Некоторые другие случаи (примеры части основного заглавия):</a:t>
            </a:r>
          </a:p>
          <a:p>
            <a:endParaRPr lang="ru-RU" sz="2400" b="1" dirty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составлении библиографического описания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законодательных, нормативных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ресурсов в сведениях, относящихся к заглавию, приводят их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обозначение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дату введения (принятия), сведения о ресурсе, вместо которого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введен 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принят) данный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ресурс - через двоеточие</a:t>
            </a:r>
          </a:p>
          <a:p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Об исполнительном производстве : Федеральный закон № 229-ФЗ </a:t>
            </a:r>
            <a:r>
              <a:rPr lang="ru-RU" sz="2000" dirty="0" smtClean="0"/>
              <a:t>: принят </a:t>
            </a:r>
            <a:r>
              <a:rPr lang="ru-RU" sz="2000" dirty="0"/>
              <a:t>Государственной думой 14 сентября 2007 года : одобрен Советом Федерации 19 сентября 2007 </a:t>
            </a:r>
            <a:r>
              <a:rPr lang="ru-RU" sz="2000" dirty="0" smtClean="0"/>
              <a:t>года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О внесении изменений в часть вторую Налогового кодекса Российской </a:t>
            </a:r>
            <a:r>
              <a:rPr lang="ru-RU" sz="2000" dirty="0"/>
              <a:t>Федерации : Федеральный закон № 353-ФЗ : </a:t>
            </a:r>
            <a:r>
              <a:rPr lang="ru-RU" sz="2000" dirty="0" smtClean="0"/>
              <a:t>принят Государственной </a:t>
            </a:r>
            <a:r>
              <a:rPr lang="ru-RU" sz="2000" dirty="0"/>
              <a:t>Думой 16 ноября 2017 года : одобрен </a:t>
            </a:r>
            <a:r>
              <a:rPr lang="ru-RU" sz="2000" dirty="0" smtClean="0"/>
              <a:t>Советом Федерации </a:t>
            </a:r>
            <a:r>
              <a:rPr lang="ru-RU" sz="2000" dirty="0"/>
              <a:t>22 ноября 2017 года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Библиографическая запись. Сокращение слов и словосочетаний </a:t>
            </a:r>
            <a:r>
              <a:rPr lang="ru-RU" sz="2000" dirty="0" smtClean="0"/>
              <a:t>на русском </a:t>
            </a:r>
            <a:r>
              <a:rPr lang="ru-RU" sz="2000" dirty="0"/>
              <a:t>языке. Общие требования и правила : ГОСТ Р 7.0.12–2011 </a:t>
            </a:r>
            <a:r>
              <a:rPr lang="ru-RU" sz="2000" dirty="0" smtClean="0"/>
              <a:t>: национальный </a:t>
            </a:r>
            <a:r>
              <a:rPr lang="ru-RU" sz="2000" dirty="0"/>
              <a:t>стандарт : дата введения </a:t>
            </a:r>
            <a:r>
              <a:rPr lang="ru-RU" sz="2000" dirty="0" smtClean="0"/>
              <a:t>2012–09–01</a:t>
            </a:r>
          </a:p>
        </p:txBody>
      </p:sp>
    </p:spTree>
    <p:extLst>
      <p:ext uri="{BB962C8B-B14F-4D97-AF65-F5344CB8AC3E}">
        <p14:creationId xmlns:p14="http://schemas.microsoft.com/office/powerpoint/2010/main" val="2433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5402"/>
            <a:ext cx="9144000" cy="20022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Общие сведения об оформлении элемента «Перечень использованных информационных ресурсов»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66188"/>
            <a:ext cx="89289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Перечень - обязательный раздел </a:t>
            </a:r>
            <a:r>
              <a:rPr lang="ru-RU" sz="2400" dirty="0"/>
              <a:t>как курсовых работ (проектов), так и выпускной квалификационной работы. </a:t>
            </a:r>
            <a:endParaRPr lang="ru-RU" sz="2400" dirty="0" smtClean="0"/>
          </a:p>
          <a:p>
            <a:r>
              <a:rPr lang="ru-RU" sz="2400" dirty="0" smtClean="0"/>
              <a:t>Раздел </a:t>
            </a:r>
            <a:r>
              <a:rPr lang="ru-RU" sz="2400" dirty="0"/>
              <a:t>начинается с нового листа.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Оформление: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одна пустая строка </a:t>
            </a:r>
            <a:r>
              <a:rPr lang="ru-RU" sz="2400" dirty="0"/>
              <a:t>1 </a:t>
            </a:r>
            <a:r>
              <a:rPr lang="ru-RU" sz="2400" dirty="0" smtClean="0"/>
              <a:t>интервала (14 </a:t>
            </a:r>
            <a:r>
              <a:rPr lang="en-US" sz="2400" dirty="0" smtClean="0"/>
              <a:t>Times New Roman) </a:t>
            </a:r>
            <a:r>
              <a:rPr lang="ru-RU" sz="2400" dirty="0" smtClean="0"/>
              <a:t>от уровня начала текста на странице,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 центру без абзацного отступа, как в предложении название структурного элемента, </a:t>
            </a:r>
            <a:r>
              <a:rPr lang="ru-RU" sz="2400" dirty="0"/>
              <a:t>шрифт </a:t>
            </a:r>
            <a:r>
              <a:rPr lang="en-US" sz="2400" dirty="0"/>
              <a:t>Times New Roman</a:t>
            </a:r>
            <a:r>
              <a:rPr lang="ru-RU" sz="2400" dirty="0"/>
              <a:t>, полужирный, </a:t>
            </a:r>
            <a:r>
              <a:rPr lang="ru-RU" sz="2400" dirty="0" smtClean="0"/>
              <a:t>16 </a:t>
            </a:r>
            <a:r>
              <a:rPr lang="en-US" sz="2400" dirty="0" err="1"/>
              <a:t>pt</a:t>
            </a:r>
            <a:r>
              <a:rPr lang="ru-RU" sz="2400" dirty="0"/>
              <a:t>, интервал </a:t>
            </a:r>
            <a:r>
              <a:rPr lang="ru-RU" sz="2400" dirty="0" smtClean="0"/>
              <a:t>2,5 (или 3,0*),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список.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1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Случаи многочастного описания (правила и примеры </a:t>
            </a:r>
            <a:r>
              <a:rPr lang="ru-RU" sz="2800" b="1" i="1" dirty="0">
                <a:solidFill>
                  <a:srgbClr val="FF0000"/>
                </a:solidFill>
              </a:rPr>
              <a:t>части основного заглавия):</a:t>
            </a:r>
          </a:p>
          <a:p>
            <a:endParaRPr lang="ru-RU" sz="2400" b="1" dirty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качестве основного заглавия приводится общее заглавие многочастного ресурса.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сведениях, относящихся к заглавию, приводят данные о количестве частей, которое предусмотрено при создании многочастного ресурса.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/>
              <a:t>Биология дальневосточных морей России : в 3 </a:t>
            </a:r>
            <a:r>
              <a:rPr lang="ru-RU" sz="2000" dirty="0" smtClean="0"/>
              <a:t>томах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составлении описания части под общим заглавием многочастного ресурса в качестве основного заглавия приводят общее заглавие ресурса, затем сведения, относящиеся к общему заглавию ресурса, номер части и ее частное заглавие (при наличии), разделяя их знаком «точка».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/>
              <a:t>Геометрическая теория приближений. В 2 частях. Ч. 1 </a:t>
            </a:r>
            <a:r>
              <a:rPr lang="ru-RU" sz="2000" dirty="0" smtClean="0"/>
              <a:t>Классические понятия </a:t>
            </a:r>
            <a:r>
              <a:rPr lang="ru-RU" sz="2000" dirty="0"/>
              <a:t>и конструкции приближения множествами / </a:t>
            </a:r>
            <a:r>
              <a:rPr lang="ru-RU" sz="2000" dirty="0" smtClean="0"/>
              <a:t>А.Р</a:t>
            </a:r>
            <a:r>
              <a:rPr lang="ru-RU" sz="2000" dirty="0"/>
              <a:t>. Алимов, </a:t>
            </a:r>
            <a:r>
              <a:rPr lang="ru-RU" sz="2000" dirty="0" smtClean="0"/>
              <a:t>И.Г</a:t>
            </a:r>
            <a:r>
              <a:rPr lang="ru-RU" sz="2000" dirty="0"/>
              <a:t>. </a:t>
            </a:r>
            <a:r>
              <a:rPr lang="ru-RU" sz="2000" dirty="0" smtClean="0"/>
              <a:t>Царьков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211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Сведения об ответственности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ru-RU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содержит группы сведений (разделяются знаком ;), которые внутри могут содержать однородные сведения (разделяются знаком ,).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содержат </a:t>
            </a:r>
            <a:r>
              <a:rPr lang="ru-RU" sz="2200" dirty="0"/>
              <a:t>информацию о лицах и организациях</a:t>
            </a:r>
            <a:r>
              <a:rPr lang="ru-RU" sz="2200" dirty="0" smtClean="0"/>
              <a:t>, участвовавших </a:t>
            </a:r>
            <a:r>
              <a:rPr lang="ru-RU" sz="2200" dirty="0"/>
              <a:t>в создании ресурса. </a:t>
            </a:r>
            <a:r>
              <a:rPr lang="ru-RU" sz="2200" dirty="0" smtClean="0"/>
              <a:t>Сведения записывают </a:t>
            </a:r>
            <a:r>
              <a:rPr lang="ru-RU" sz="2200" dirty="0"/>
              <a:t>в той </a:t>
            </a:r>
            <a:r>
              <a:rPr lang="ru-RU" sz="2200" dirty="0" smtClean="0"/>
              <a:t>форме и в том порядке, </a:t>
            </a:r>
            <a:r>
              <a:rPr lang="ru-RU" sz="2200" dirty="0"/>
              <a:t>в </a:t>
            </a:r>
            <a:r>
              <a:rPr lang="ru-RU" sz="2200" dirty="0" smtClean="0"/>
              <a:t>каких они указаны </a:t>
            </a:r>
            <a:r>
              <a:rPr lang="ru-RU" sz="2200" dirty="0"/>
              <a:t>в </a:t>
            </a:r>
            <a:r>
              <a:rPr lang="ru-RU" sz="2200" dirty="0" smtClean="0"/>
              <a:t>источнике </a:t>
            </a:r>
            <a:r>
              <a:rPr lang="ru-RU" sz="2200" dirty="0"/>
              <a:t>информации</a:t>
            </a:r>
            <a:r>
              <a:rPr lang="ru-RU" sz="22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если в ресурсе не указаны авторы, сначала указываем сведения об организациях, от имени или при участии которых </a:t>
            </a:r>
            <a:r>
              <a:rPr lang="ru-RU" sz="2200" dirty="0"/>
              <a:t>данные опубликованы, затем имена </a:t>
            </a:r>
            <a:r>
              <a:rPr lang="ru-RU" sz="2200" dirty="0" smtClean="0"/>
              <a:t>составителей</a:t>
            </a:r>
            <a:r>
              <a:rPr lang="ru-RU" sz="2200" dirty="0"/>
              <a:t>, </a:t>
            </a:r>
            <a:r>
              <a:rPr lang="ru-RU" sz="2200" dirty="0" smtClean="0"/>
              <a:t>редакторов</a:t>
            </a:r>
            <a:r>
              <a:rPr lang="ru-RU" sz="2200" dirty="0"/>
              <a:t>, ответственных за выпуск и др</a:t>
            </a:r>
            <a:r>
              <a:rPr lang="ru-RU" sz="2200" dirty="0" smtClean="0"/>
              <a:t>. </a:t>
            </a:r>
            <a:r>
              <a:rPr lang="ru-RU" sz="2200" dirty="0"/>
              <a:t>в логическом </a:t>
            </a:r>
            <a:r>
              <a:rPr lang="ru-RU" sz="2200" dirty="0" smtClean="0"/>
              <a:t>порядке</a:t>
            </a:r>
            <a:r>
              <a:rPr lang="ru-RU" sz="2200" dirty="0"/>
              <a:t>, в зависимости от их </a:t>
            </a:r>
            <a:r>
              <a:rPr lang="ru-RU" sz="2200" dirty="0" smtClean="0"/>
              <a:t>вклада.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при отсутствии сведений </a:t>
            </a:r>
            <a:r>
              <a:rPr lang="ru-RU" sz="2200" dirty="0"/>
              <a:t>об авторах и организациях </a:t>
            </a:r>
            <a:r>
              <a:rPr lang="ru-RU" sz="2200" dirty="0" smtClean="0"/>
              <a:t>приводят имена других </a:t>
            </a:r>
            <a:r>
              <a:rPr lang="ru-RU" sz="2200" dirty="0"/>
              <a:t>лиц, указанных в предписанном источнике информации</a:t>
            </a:r>
            <a:r>
              <a:rPr lang="ru-RU" sz="22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сведения о подчиненных организациях приводят через запятую.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если организаций более двух, приводят название первой и сокращение </a:t>
            </a:r>
            <a:r>
              <a:rPr lang="en-US" sz="2200" dirty="0" smtClean="0"/>
              <a:t>[</a:t>
            </a:r>
            <a:r>
              <a:rPr lang="ru-RU" sz="2200" dirty="0" smtClean="0"/>
              <a:t>и др.</a:t>
            </a:r>
            <a:r>
              <a:rPr lang="en-US" sz="2200" dirty="0" smtClean="0"/>
              <a:t>]</a:t>
            </a:r>
            <a:r>
              <a:rPr lang="ru-RU" sz="2200" dirty="0" smtClean="0"/>
              <a:t> (единица – организация </a:t>
            </a:r>
            <a:r>
              <a:rPr lang="ru-RU" sz="2200" dirty="0"/>
              <a:t>со всеми ее </a:t>
            </a:r>
            <a:r>
              <a:rPr lang="ru-RU" sz="2200" dirty="0" smtClean="0"/>
              <a:t>структурными подразделениями</a:t>
            </a:r>
            <a:r>
              <a:rPr lang="ru-RU" sz="2200" dirty="0"/>
              <a:t>, а также вышестоящей </a:t>
            </a:r>
            <a:r>
              <a:rPr lang="ru-RU" sz="2200" dirty="0" smtClean="0"/>
              <a:t>организацией).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аналогично сокращают группы лиц, не являющихся авторами (каждую категорию отдельно).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253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Примеры оформления сведений об ответственности</a:t>
            </a:r>
            <a:endParaRPr lang="ru-RU" sz="2800" b="1" i="1" dirty="0">
              <a:solidFill>
                <a:srgbClr val="FF0000"/>
              </a:solidFill>
            </a:endParaRPr>
          </a:p>
          <a:p>
            <a:endParaRPr lang="ru-RU" sz="2400" b="1" dirty="0" smtClean="0"/>
          </a:p>
          <a:p>
            <a:pPr>
              <a:spcAft>
                <a:spcPts val="1200"/>
              </a:spcAft>
            </a:pPr>
            <a:r>
              <a:rPr lang="ru-RU" sz="2000" dirty="0" smtClean="0"/>
              <a:t>/ </a:t>
            </a:r>
            <a:r>
              <a:rPr lang="ru-RU" sz="2000" dirty="0"/>
              <a:t>Джон Л. </a:t>
            </a:r>
            <a:r>
              <a:rPr lang="ru-RU" sz="2000" dirty="0" smtClean="0"/>
              <a:t>Хеннесси</a:t>
            </a:r>
            <a:r>
              <a:rPr lang="ru-RU" sz="2000" dirty="0"/>
              <a:t>, Дэвид А. Паттерсон ; перевод с английского </a:t>
            </a:r>
            <a:r>
              <a:rPr lang="ru-RU" sz="2000" dirty="0" smtClean="0"/>
              <a:t>М.В</a:t>
            </a:r>
            <a:r>
              <a:rPr lang="ru-RU" sz="2000" dirty="0"/>
              <a:t>. </a:t>
            </a:r>
            <a:r>
              <a:rPr lang="ru-RU" sz="2000" dirty="0" err="1" smtClean="0"/>
              <a:t>Таранчевой</a:t>
            </a:r>
            <a:r>
              <a:rPr lang="ru-RU" sz="2000" dirty="0" smtClean="0"/>
              <a:t> под </a:t>
            </a:r>
            <a:r>
              <a:rPr lang="ru-RU" sz="2000" dirty="0"/>
              <a:t>редакцией </a:t>
            </a:r>
            <a:r>
              <a:rPr lang="ru-RU" sz="2000" dirty="0" smtClean="0"/>
              <a:t>А.К</a:t>
            </a:r>
            <a:r>
              <a:rPr lang="ru-RU" sz="2000" dirty="0"/>
              <a:t>. </a:t>
            </a:r>
            <a:r>
              <a:rPr lang="ru-RU" sz="2000" dirty="0" smtClean="0"/>
              <a:t>Кима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/ </a:t>
            </a:r>
            <a:r>
              <a:rPr lang="ru-RU" sz="2000" dirty="0"/>
              <a:t>В. А. </a:t>
            </a:r>
            <a:r>
              <a:rPr lang="ru-RU" sz="2000" dirty="0" err="1"/>
              <a:t>Никамин</a:t>
            </a:r>
            <a:r>
              <a:rPr lang="ru-RU" sz="2000" dirty="0"/>
              <a:t> ; </a:t>
            </a:r>
            <a:r>
              <a:rPr lang="ru-RU" sz="2000" dirty="0" smtClean="0"/>
              <a:t>Федеральное агентство </a:t>
            </a:r>
            <a:r>
              <a:rPr lang="ru-RU" sz="2000" dirty="0"/>
              <a:t>связи, Санкт-Петербургский государственный </a:t>
            </a:r>
            <a:r>
              <a:rPr lang="ru-RU" sz="2000" dirty="0" smtClean="0"/>
              <a:t>университет </a:t>
            </a:r>
            <a:r>
              <a:rPr lang="ru-RU" sz="2000" dirty="0"/>
              <a:t>телекоммуникаций им. </a:t>
            </a:r>
            <a:r>
              <a:rPr lang="ru-RU" sz="2000" dirty="0" smtClean="0"/>
              <a:t>М.А</a:t>
            </a:r>
            <a:r>
              <a:rPr lang="ru-RU" sz="2000" dirty="0"/>
              <a:t>. </a:t>
            </a:r>
            <a:r>
              <a:rPr lang="ru-RU" sz="2000" dirty="0" smtClean="0"/>
              <a:t>Бонч-Бруевича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/ </a:t>
            </a:r>
            <a:r>
              <a:rPr lang="ru-RU" sz="2000" dirty="0"/>
              <a:t>Министерство культуры Российской Федерации, Российский </a:t>
            </a:r>
            <a:r>
              <a:rPr lang="ru-RU" sz="2000" dirty="0" smtClean="0"/>
              <a:t>институт </a:t>
            </a:r>
            <a:r>
              <a:rPr lang="ru-RU" sz="2000" dirty="0"/>
              <a:t>культурологии ; составитель </a:t>
            </a:r>
            <a:r>
              <a:rPr lang="ru-RU" sz="2000" dirty="0" smtClean="0"/>
              <a:t>Т.И</a:t>
            </a:r>
            <a:r>
              <a:rPr lang="ru-RU" sz="2000" dirty="0"/>
              <a:t>. Иванов ; под </a:t>
            </a:r>
            <a:r>
              <a:rPr lang="ru-RU" sz="2000" dirty="0" smtClean="0"/>
              <a:t>редакцией Т.К</a:t>
            </a:r>
            <a:r>
              <a:rPr lang="ru-RU" sz="2000" dirty="0"/>
              <a:t>. Петрова ; иллюстрации </a:t>
            </a:r>
            <a:r>
              <a:rPr lang="ru-RU" sz="2000" dirty="0" smtClean="0"/>
              <a:t>А.О</a:t>
            </a:r>
            <a:r>
              <a:rPr lang="ru-RU" sz="2000" dirty="0"/>
              <a:t>. Никоненко ; составитель </a:t>
            </a:r>
            <a:r>
              <a:rPr lang="ru-RU" sz="2000" dirty="0" smtClean="0"/>
              <a:t>программы Т.А</a:t>
            </a:r>
            <a:r>
              <a:rPr lang="ru-RU" sz="2000" dirty="0"/>
              <a:t>. </a:t>
            </a:r>
            <a:r>
              <a:rPr lang="ru-RU" sz="2000" dirty="0" smtClean="0"/>
              <a:t>Крюков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/ </a:t>
            </a:r>
            <a:r>
              <a:rPr lang="ru-RU" sz="2000" dirty="0"/>
              <a:t>редколлегия: </a:t>
            </a:r>
            <a:r>
              <a:rPr lang="ru-RU" sz="2000" dirty="0" smtClean="0"/>
              <a:t>Я.Е</a:t>
            </a:r>
            <a:r>
              <a:rPr lang="ru-RU" sz="2000" dirty="0"/>
              <a:t>. Львович (ответственный редактор) [и др</a:t>
            </a:r>
            <a:r>
              <a:rPr lang="ru-RU" sz="2000" dirty="0" smtClean="0"/>
              <a:t>.]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 </a:t>
            </a:r>
            <a:r>
              <a:rPr lang="ru-RU" sz="2000" dirty="0" smtClean="0"/>
              <a:t>Е.А</a:t>
            </a:r>
            <a:r>
              <a:rPr lang="ru-RU" sz="2000" dirty="0"/>
              <a:t>. Лазарева ; Федеральное агентство морского и речного </a:t>
            </a:r>
            <a:r>
              <a:rPr lang="ru-RU" sz="2000" dirty="0" smtClean="0"/>
              <a:t>транспорта</a:t>
            </a:r>
            <a:r>
              <a:rPr lang="ru-RU" sz="2000" dirty="0"/>
              <a:t>, Волжский государственный университет водного </a:t>
            </a:r>
            <a:r>
              <a:rPr lang="ru-RU" sz="2000" dirty="0" smtClean="0"/>
              <a:t>транспорта</a:t>
            </a:r>
            <a:r>
              <a:rPr lang="ru-RU" sz="2000" dirty="0"/>
              <a:t>, Кафедра экономики и </a:t>
            </a:r>
            <a:r>
              <a:rPr lang="ru-RU" sz="2000" dirty="0" smtClean="0"/>
              <a:t>менеджмента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 </a:t>
            </a:r>
            <a:r>
              <a:rPr lang="ru-RU" sz="2000" dirty="0" smtClean="0"/>
              <a:t>А.В</a:t>
            </a:r>
            <a:r>
              <a:rPr lang="ru-RU" sz="2000" dirty="0"/>
              <a:t>. Мельников, </a:t>
            </a:r>
            <a:r>
              <a:rPr lang="ru-RU" sz="2000" dirty="0" smtClean="0"/>
              <a:t>В.А</a:t>
            </a:r>
            <a:r>
              <a:rPr lang="ru-RU" sz="2000" dirty="0"/>
              <a:t>. Степанов, </a:t>
            </a:r>
            <a:r>
              <a:rPr lang="ru-RU" sz="2000" dirty="0" smtClean="0"/>
              <a:t>А.С</a:t>
            </a:r>
            <a:r>
              <a:rPr lang="ru-RU" sz="2000" dirty="0"/>
              <a:t>. </a:t>
            </a:r>
            <a:r>
              <a:rPr lang="ru-RU" sz="2000" dirty="0" err="1"/>
              <a:t>Вах</a:t>
            </a:r>
            <a:r>
              <a:rPr lang="ru-RU" sz="2000" dirty="0"/>
              <a:t> [и др.] ; </a:t>
            </a:r>
            <a:r>
              <a:rPr lang="ru-RU" sz="2000" dirty="0" smtClean="0"/>
              <a:t>ответственный редактор </a:t>
            </a:r>
            <a:br>
              <a:rPr lang="ru-RU" sz="2000" dirty="0" smtClean="0"/>
            </a:br>
            <a:r>
              <a:rPr lang="ru-RU" sz="2000" dirty="0" smtClean="0"/>
              <a:t>В.А. Степанов </a:t>
            </a:r>
            <a:r>
              <a:rPr lang="ru-RU" sz="2000" dirty="0"/>
              <a:t>; Министерство образования и науки </a:t>
            </a:r>
            <a:r>
              <a:rPr lang="ru-RU" sz="2000" dirty="0" smtClean="0"/>
              <a:t>Российской </a:t>
            </a:r>
            <a:r>
              <a:rPr lang="ru-RU" sz="2000" dirty="0"/>
              <a:t>Федерации, Амурский государственный университет [и др</a:t>
            </a:r>
            <a:r>
              <a:rPr lang="ru-RU" sz="2000" dirty="0" smtClean="0"/>
              <a:t>.]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</a:t>
            </a:r>
            <a:r>
              <a:rPr lang="ru-RU" sz="2000" dirty="0" smtClean="0"/>
              <a:t> авторы </a:t>
            </a:r>
            <a:r>
              <a:rPr lang="ru-RU" sz="2000" dirty="0"/>
              <a:t>текстов и составители М</a:t>
            </a:r>
            <a:r>
              <a:rPr lang="ru-RU" sz="2000" dirty="0" smtClean="0"/>
              <a:t>. В</a:t>
            </a:r>
            <a:r>
              <a:rPr lang="ru-RU" sz="2000" dirty="0"/>
              <a:t>. Юрьева [и др.] ; отв. ред. </a:t>
            </a:r>
            <a:r>
              <a:rPr lang="ru-RU" sz="2000" dirty="0" smtClean="0"/>
              <a:t>И.С. Ушакова </a:t>
            </a:r>
            <a:r>
              <a:rPr lang="ru-RU" sz="2000" dirty="0"/>
              <a:t>; картография: </a:t>
            </a:r>
            <a:r>
              <a:rPr lang="ru-RU" sz="2000" dirty="0" smtClean="0"/>
              <a:t>О.В</a:t>
            </a:r>
            <a:r>
              <a:rPr lang="ru-RU" sz="2000" dirty="0"/>
              <a:t>. Алексеева [и др.]</a:t>
            </a:r>
          </a:p>
        </p:txBody>
      </p:sp>
    </p:spTree>
    <p:extLst>
      <p:ext uri="{BB962C8B-B14F-4D97-AF65-F5344CB8AC3E}">
        <p14:creationId xmlns:p14="http://schemas.microsoft.com/office/powerpoint/2010/main" val="22570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Состав областей, обязательных </a:t>
            </a:r>
            <a:r>
              <a:rPr lang="ru-RU" sz="2800" b="1" i="1" dirty="0" smtClean="0">
                <a:solidFill>
                  <a:srgbClr val="FF0000"/>
                </a:solidFill>
              </a:rPr>
              <a:t>в ВКР: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2 Область издания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информация о переизданиях, перепечатках, особых формах воспроизведения </a:t>
            </a:r>
            <a:r>
              <a:rPr lang="ru-RU" sz="2400" dirty="0" smtClean="0"/>
              <a:t>издания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сведения </a:t>
            </a:r>
            <a:r>
              <a:rPr lang="ru-RU" sz="2400" dirty="0"/>
              <a:t>приводят в формулировках и в </a:t>
            </a:r>
            <a:r>
              <a:rPr lang="ru-RU" sz="2400" dirty="0" smtClean="0"/>
              <a:t>последовательности</a:t>
            </a:r>
            <a:r>
              <a:rPr lang="ru-RU" sz="2400" dirty="0"/>
              <a:t>, имеющихся в предписанном источнике информации</a:t>
            </a:r>
            <a:r>
              <a:rPr lang="ru-RU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06"/>
          <a:stretch/>
        </p:blipFill>
        <p:spPr bwMode="auto">
          <a:xfrm>
            <a:off x="323528" y="2924944"/>
            <a:ext cx="821028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1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Правила и примеры записи </a:t>
            </a:r>
            <a:r>
              <a:rPr lang="ru-RU" sz="2800" b="1" i="1" dirty="0">
                <a:solidFill>
                  <a:srgbClr val="FF0000"/>
                </a:solidFill>
              </a:rPr>
              <a:t>сведений в области:</a:t>
            </a:r>
          </a:p>
          <a:p>
            <a:pPr>
              <a:spcAft>
                <a:spcPts val="1200"/>
              </a:spcAft>
            </a:pPr>
            <a:endParaRPr lang="ru-RU" sz="2000" dirty="0" smtClean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(сведения об издании – обязательный элемент)</a:t>
            </a:r>
            <a:endParaRPr lang="ru-RU" sz="2000" dirty="0" smtClean="0"/>
          </a:p>
          <a:p>
            <a:pPr>
              <a:spcAft>
                <a:spcPts val="1200"/>
              </a:spcAft>
            </a:pPr>
            <a:r>
              <a:rPr lang="ru-RU" sz="2000" dirty="0"/>
              <a:t>. – 2-е изд</a:t>
            </a:r>
            <a:r>
              <a:rPr lang="ru-RU" sz="2000" dirty="0" smtClean="0"/>
              <a:t>.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(сведения об издании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+ параллельные сведения об издании – факультативный элемент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)</a:t>
            </a:r>
            <a:endParaRPr lang="ru-RU" sz="2000" dirty="0"/>
          </a:p>
          <a:p>
            <a:pPr>
              <a:spcAft>
                <a:spcPts val="1200"/>
              </a:spcAft>
            </a:pPr>
            <a:r>
              <a:rPr lang="it-IT" sz="2000" dirty="0"/>
              <a:t>. – 3-е изд. </a:t>
            </a:r>
            <a:r>
              <a:rPr lang="it-IT" sz="2000" dirty="0" smtClean="0"/>
              <a:t>= </a:t>
            </a:r>
            <a:r>
              <a:rPr lang="it-IT" sz="2000" dirty="0"/>
              <a:t>3rd ed</a:t>
            </a:r>
            <a:r>
              <a:rPr lang="it-IT" sz="2000" dirty="0" smtClean="0"/>
              <a:t>.</a:t>
            </a:r>
            <a:endParaRPr lang="ru-RU" sz="2000" dirty="0" smtClean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(сведения об издании +  сведения об ответственности, относящиеся к изданию,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–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условно-обязательный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элемент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. – Изд. 2-е / переработал с 1-го издания П. </a:t>
            </a:r>
            <a:r>
              <a:rPr lang="ru-RU" sz="2000" dirty="0" err="1" smtClean="0"/>
              <a:t>Агафошин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(сведения об издании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+ дополнительные сведения об издании –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обязательный элемент)</a:t>
            </a:r>
            <a:endParaRPr lang="ru-RU" sz="2000" dirty="0"/>
          </a:p>
          <a:p>
            <a:r>
              <a:rPr lang="ru-RU" sz="2000" dirty="0"/>
              <a:t>. – Изд. 6-е, </a:t>
            </a:r>
            <a:r>
              <a:rPr lang="ru-RU" sz="2000" dirty="0" err="1"/>
              <a:t>испр</a:t>
            </a:r>
            <a:r>
              <a:rPr lang="ru-RU" sz="2000" dirty="0"/>
              <a:t>. и доп.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7-е изд., стер.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мультимедийных, аудио-, видео- электронных ресурсов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 об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издании, версии, релизе приводятся в области примечания.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 об издании, относящиеся к ресурсам удаленного доступа,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которые часто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регулярно обновляются, помещают в области примечания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</a:p>
          <a:p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9063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Состав областей, обязательных </a:t>
            </a:r>
            <a:r>
              <a:rPr lang="ru-RU" sz="2800" b="1" i="1" dirty="0" smtClean="0">
                <a:solidFill>
                  <a:srgbClr val="FF0000"/>
                </a:solidFill>
              </a:rPr>
              <a:t>в ВКР: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3 Область публикации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сведения о месте публикации, изготовления и распространения объекта описания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сведения о его издателе, производителе, распространителе;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сведения о времени публикации, изготовления и распространения </a:t>
            </a:r>
            <a:r>
              <a:rPr lang="ru-RU" sz="2400" dirty="0" smtClean="0"/>
              <a:t>ресурса.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34"/>
          <a:stretch/>
        </p:blipFill>
        <p:spPr bwMode="auto">
          <a:xfrm>
            <a:off x="323528" y="3068960"/>
            <a:ext cx="8069997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7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dirty="0"/>
              <a:t>Предписанные источники информации (в порядке предпочтения)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для </a:t>
            </a:r>
            <a:r>
              <a:rPr lang="ru-RU" sz="2000" dirty="0"/>
              <a:t>печатных книжных и журнальных </a:t>
            </a:r>
            <a:r>
              <a:rPr lang="ru-RU" sz="2000" dirty="0" smtClean="0"/>
              <a:t>изданий – </a:t>
            </a:r>
            <a:r>
              <a:rPr lang="ru-RU" sz="2000" dirty="0"/>
              <a:t>титульный лист или элемент издания, </a:t>
            </a:r>
            <a:r>
              <a:rPr lang="ru-RU" sz="2000" dirty="0" smtClean="0"/>
              <a:t>заменяющий его, </a:t>
            </a:r>
            <a:r>
              <a:rPr lang="ru-RU" sz="2000" dirty="0"/>
              <a:t>обложка (переплет), </a:t>
            </a:r>
            <a:r>
              <a:rPr lang="ru-RU" sz="2000" dirty="0" smtClean="0"/>
              <a:t>концевая </a:t>
            </a:r>
            <a:r>
              <a:rPr lang="ru-RU" sz="2000" dirty="0"/>
              <a:t>титульная </a:t>
            </a:r>
            <a:r>
              <a:rPr lang="ru-RU" sz="2000" dirty="0" smtClean="0"/>
              <a:t>страница, </a:t>
            </a:r>
            <a:r>
              <a:rPr lang="ru-RU" sz="2000" dirty="0"/>
              <a:t>другие части </a:t>
            </a:r>
            <a:r>
              <a:rPr lang="ru-RU" sz="2000" dirty="0" smtClean="0"/>
              <a:t>издания;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- для других ресурсов – сам ресурс, контейнер, сопроводительные </a:t>
            </a:r>
            <a:r>
              <a:rPr lang="ru-RU" sz="2000" dirty="0" smtClean="0"/>
              <a:t>материалы</a:t>
            </a:r>
            <a:r>
              <a:rPr lang="ru-RU" sz="2000" dirty="0"/>
              <a:t>.</a:t>
            </a:r>
          </a:p>
          <a:p>
            <a:endParaRPr lang="ru-RU" sz="24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Название места публикации, производства и/или распространения приводят в форме и падеже, приведенных в предписанном источнике информации.</a:t>
            </a:r>
          </a:p>
          <a:p>
            <a:r>
              <a:rPr lang="ru-RU" sz="2000" dirty="0"/>
              <a:t>. – Саратов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</a:t>
            </a:r>
            <a:r>
              <a:rPr lang="en-US" sz="2000" dirty="0"/>
              <a:t>V </a:t>
            </a:r>
            <a:r>
              <a:rPr lang="en-US" sz="2000" dirty="0" err="1" smtClean="0"/>
              <a:t>Praze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наличии нескольких мест публикации </a:t>
            </a:r>
            <a:endParaRPr lang="ru-RU" sz="2000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приводят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первое, опущенные сведения отмечают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др.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]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/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[et al.]</a:t>
            </a:r>
          </a:p>
          <a:p>
            <a:r>
              <a:rPr lang="ru-RU" sz="2000" dirty="0"/>
              <a:t>. – Санкт-Петербург [и др.]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</a:t>
            </a:r>
            <a:r>
              <a:rPr lang="ru-RU" sz="2000" dirty="0" err="1"/>
              <a:t>London</a:t>
            </a:r>
            <a:r>
              <a:rPr lang="ru-RU" sz="2000" dirty="0"/>
              <a:t> [</a:t>
            </a:r>
            <a:r>
              <a:rPr lang="ru-RU" sz="2000" dirty="0" err="1"/>
              <a:t>et</a:t>
            </a:r>
            <a:r>
              <a:rPr lang="ru-RU" sz="2000" dirty="0"/>
              <a:t> </a:t>
            </a:r>
            <a:r>
              <a:rPr lang="ru-RU" sz="2000" dirty="0" err="1"/>
              <a:t>al</a:t>
            </a:r>
            <a:r>
              <a:rPr lang="ru-RU" sz="2000" dirty="0" smtClean="0"/>
              <a:t>.]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места публикации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могут приводится через знак «точка с запятой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»</a:t>
            </a:r>
          </a:p>
          <a:p>
            <a:r>
              <a:rPr lang="ru-RU" sz="2000" dirty="0" smtClean="0"/>
              <a:t>. – Москва ; Рязань</a:t>
            </a:r>
          </a:p>
          <a:p>
            <a:r>
              <a:rPr lang="ru-RU" sz="2000" dirty="0" smtClean="0"/>
              <a:t>. – Москва ; Санкт-Петербург ; Владивосток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6968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предписанном источнике указано не принятое в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настоящее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время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латинизированное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или краткое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название места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публикации,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его воспроизводят в описании, а затем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по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возможности, дополняют современным или реальным названием в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квадратных скобках.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Вятка [</a:t>
            </a:r>
            <a:r>
              <a:rPr lang="ru-RU" sz="2000" dirty="0" smtClean="0"/>
              <a:t>Киров]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название места публикации не указано, его следует восстановить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входит в наименование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издателя - приводится без квадратных скобок</a:t>
            </a:r>
            <a:endParaRPr lang="en-US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. – Самара : Самарский Дом </a:t>
            </a:r>
            <a:r>
              <a:rPr lang="ru-RU" sz="2000" dirty="0" smtClean="0"/>
              <a:t>печати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место восстановлено по источникам вне ресурса - указывается в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[]</a:t>
            </a:r>
            <a:endParaRPr lang="ru-RU" sz="2000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. – [Санкт-Петербург] : Историческая </a:t>
            </a:r>
            <a:r>
              <a:rPr lang="ru-RU" sz="2000" dirty="0" smtClean="0"/>
              <a:t>иллюстрация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 установить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затруднительно - приводится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[?]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. – [Челябинск</a:t>
            </a:r>
            <a:r>
              <a:rPr lang="ru-RU" sz="2000" dirty="0" smtClean="0"/>
              <a:t>?]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нет сведений о месте публикации – в квадратных скобках приводится название страны или сокращение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«[Б.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м.]» (без места) /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S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I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.]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. – [Россия</a:t>
            </a:r>
            <a:r>
              <a:rPr lang="ru-RU" sz="2000" dirty="0" smtClean="0"/>
              <a:t>]</a:t>
            </a:r>
          </a:p>
          <a:p>
            <a:r>
              <a:rPr lang="ru-RU" sz="2000" dirty="0" smtClean="0"/>
              <a:t>. </a:t>
            </a:r>
            <a:r>
              <a:rPr lang="ru-RU" sz="2000" dirty="0"/>
              <a:t>– [</a:t>
            </a:r>
            <a:r>
              <a:rPr lang="ru-RU" sz="2000" dirty="0" err="1"/>
              <a:t>Italy</a:t>
            </a:r>
            <a:r>
              <a:rPr lang="ru-RU" sz="2000" dirty="0"/>
              <a:t>?]</a:t>
            </a:r>
          </a:p>
          <a:p>
            <a:r>
              <a:rPr lang="ru-RU" sz="2000" dirty="0"/>
              <a:t>. – [Б. м.]</a:t>
            </a:r>
          </a:p>
          <a:p>
            <a:r>
              <a:rPr lang="ru-RU" sz="2000" dirty="0"/>
              <a:t>. – [S. l.]</a:t>
            </a:r>
          </a:p>
        </p:txBody>
      </p:sp>
    </p:spTree>
    <p:extLst>
      <p:ext uri="{BB962C8B-B14F-4D97-AF65-F5344CB8AC3E}">
        <p14:creationId xmlns:p14="http://schemas.microsoft.com/office/powerpoint/2010/main" val="9715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необходимости сведения о месте могут быть дополнены через запятую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указанием более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крупного административного деления (области, округа, республики, штата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страны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т. п.).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Наименование административной единицы приводят с сокращением слов.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Зверево, Тверская обл</a:t>
            </a:r>
            <a:r>
              <a:rPr lang="ru-RU" sz="2000" dirty="0" smtClean="0"/>
              <a:t>.		. </a:t>
            </a:r>
            <a:r>
              <a:rPr lang="ru-RU" sz="2000" dirty="0"/>
              <a:t>– Зверево, </a:t>
            </a:r>
            <a:r>
              <a:rPr lang="ru-RU" sz="2000" dirty="0" smtClean="0"/>
              <a:t>Ростовская обл.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неопубликованных ресурсов (например,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рукописей) сведения о месте публикации не приводят, сокращение «[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Б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м.]»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/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[S.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I.]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не ставится.</a:t>
            </a:r>
          </a:p>
          <a:p>
            <a:pPr>
              <a:spcAft>
                <a:spcPts val="1200"/>
              </a:spcAft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Имя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издателя приводят после названия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публикации,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 которому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оно относится, через двоеточие без кавычек.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Опускают следующие сведения: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об издательской функции («издательство», «издатель», «издательский дом» и т.д.) при наличии тематического названия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форме юридического лица (НКО, ФГБУН, АО, ПАО,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Ltd, Inc., GmbH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т.д.)</a:t>
            </a:r>
          </a:p>
          <a:p>
            <a:r>
              <a:rPr lang="ru-RU" sz="2000" b="1" dirty="0" smtClean="0"/>
              <a:t>В источнике:</a:t>
            </a:r>
            <a:r>
              <a:rPr lang="ru-RU" sz="2000" b="1" dirty="0"/>
              <a:t>		</a:t>
            </a:r>
            <a:r>
              <a:rPr lang="ru-RU" sz="2000" b="1" dirty="0" smtClean="0"/>
              <a:t>		В описании:</a:t>
            </a:r>
          </a:p>
          <a:p>
            <a:r>
              <a:rPr lang="ru-RU" sz="2000" dirty="0"/>
              <a:t>Издательство «Экономика»		: </a:t>
            </a:r>
            <a:r>
              <a:rPr lang="ru-RU" sz="2000" dirty="0" smtClean="0"/>
              <a:t>Экономика</a:t>
            </a:r>
          </a:p>
          <a:p>
            <a:r>
              <a:rPr lang="ru-RU" sz="2000" dirty="0"/>
              <a:t>Издательский дом «Алиса</a:t>
            </a:r>
            <a:r>
              <a:rPr lang="ru-RU" sz="2000" dirty="0" smtClean="0"/>
              <a:t>»		: Алиса</a:t>
            </a:r>
          </a:p>
          <a:p>
            <a:r>
              <a:rPr lang="ru-RU" sz="2000" dirty="0"/>
              <a:t>Издательство Уральского университета	: Изд-во Урал. </a:t>
            </a:r>
            <a:r>
              <a:rPr lang="ru-RU" sz="2000" dirty="0" smtClean="0"/>
              <a:t>ун-та</a:t>
            </a:r>
          </a:p>
          <a:p>
            <a:r>
              <a:rPr lang="ru-RU" sz="2000" dirty="0"/>
              <a:t>ПАО «ЕВРО–АДРЕС»			: ЕВРО-АДРЕС</a:t>
            </a:r>
          </a:p>
        </p:txBody>
      </p:sp>
    </p:spTree>
    <p:extLst>
      <p:ext uri="{BB962C8B-B14F-4D97-AF65-F5344CB8AC3E}">
        <p14:creationId xmlns:p14="http://schemas.microsoft.com/office/powerpoint/2010/main" val="12614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издательство - филиал: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наименование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филиала приводят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через запятую после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имени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издателя</a:t>
            </a:r>
            <a:endParaRPr lang="ru-RU" sz="2000" b="1" dirty="0" smtClean="0"/>
          </a:p>
          <a:p>
            <a:pPr>
              <a:spcAft>
                <a:spcPts val="1200"/>
              </a:spcAft>
            </a:pPr>
            <a:r>
              <a:rPr lang="ru-RU" sz="2000" dirty="0"/>
              <a:t>. – Санкт-Петербург : Наука, С.-</a:t>
            </a:r>
            <a:r>
              <a:rPr lang="ru-RU" sz="2000" dirty="0" err="1"/>
              <a:t>Петерб</a:t>
            </a:r>
            <a:r>
              <a:rPr lang="ru-RU" sz="2000" dirty="0"/>
              <a:t>. фил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наименование издателя и его подразделения связаны грамматически, их приводят как есть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Новгород : АГП </a:t>
            </a:r>
            <a:r>
              <a:rPr lang="ru-RU" sz="2000" dirty="0" err="1" smtClean="0"/>
              <a:t>Роскартографии</a:t>
            </a:r>
            <a:endParaRPr lang="ru-RU" sz="2000" dirty="0" smtClean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наличии нескольких издательств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приводят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первое, опущенные сведения отмечают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др.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]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/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[et al.]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Москва : Красивые дома [и др</a:t>
            </a:r>
            <a:r>
              <a:rPr lang="ru-RU" sz="2000" dirty="0" smtClean="0"/>
              <a:t>.]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издательства могут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приводится через знак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«двоеточие»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. – Москва : Экономика : </a:t>
            </a:r>
            <a:r>
              <a:rPr lang="ru-RU" sz="2000" dirty="0" smtClean="0"/>
              <a:t>Проспект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есть несколько групп «место публикации : издательство», их указывают последовательно через точку с запятой. Количество групп  может быть  ограничено.</a:t>
            </a:r>
          </a:p>
          <a:p>
            <a:r>
              <a:rPr lang="ru-RU" sz="2000" dirty="0"/>
              <a:t>. – Москва : </a:t>
            </a:r>
            <a:r>
              <a:rPr lang="ru-RU" sz="2000" dirty="0" err="1"/>
              <a:t>Воймега</a:t>
            </a:r>
            <a:r>
              <a:rPr lang="ru-RU" sz="2000" dirty="0"/>
              <a:t> ; Ростов-на-Дону : </a:t>
            </a:r>
            <a:r>
              <a:rPr lang="ru-RU" sz="2000" dirty="0" err="1"/>
              <a:t>Prosodia</a:t>
            </a:r>
            <a:endParaRPr lang="ru-RU" sz="2000" dirty="0"/>
          </a:p>
          <a:p>
            <a:r>
              <a:rPr lang="ru-RU" sz="2000" dirty="0"/>
              <a:t>. – Ставрополь : Губерния ; Севастополь : Севастополь Таврический</a:t>
            </a:r>
          </a:p>
          <a:p>
            <a:r>
              <a:rPr lang="ru-RU" sz="2000" dirty="0"/>
              <a:t>. – Тамбов : БИТ Пресс Сервис ; Москва : </a:t>
            </a:r>
            <a:r>
              <a:rPr lang="ru-RU" sz="2000" dirty="0" err="1"/>
              <a:t>Роскартография</a:t>
            </a:r>
            <a:r>
              <a:rPr lang="ru-RU" sz="2000" dirty="0"/>
              <a:t> [и др.]</a:t>
            </a:r>
          </a:p>
        </p:txBody>
      </p:sp>
    </p:spTree>
    <p:extLst>
      <p:ext uri="{BB962C8B-B14F-4D97-AF65-F5344CB8AC3E}">
        <p14:creationId xmlns:p14="http://schemas.microsoft.com/office/powerpoint/2010/main" val="28019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6830"/>
            <a:ext cx="9001000" cy="247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780928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Вносится </a:t>
            </a:r>
            <a:r>
              <a:rPr lang="ru-RU" sz="2400" dirty="0"/>
              <a:t>в содержание пояснительной записки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Список </a:t>
            </a:r>
            <a:r>
              <a:rPr lang="ru-RU" sz="2400" dirty="0" smtClean="0"/>
              <a:t>обязательно нумеруется. </a:t>
            </a:r>
            <a:r>
              <a:rPr lang="ru-RU" sz="2400" dirty="0"/>
              <a:t>Каждый источник упоминается в списке один </a:t>
            </a:r>
            <a:r>
              <a:rPr lang="ru-RU" sz="2400" dirty="0" smtClean="0"/>
              <a:t>раз. </a:t>
            </a:r>
          </a:p>
          <a:p>
            <a:endParaRPr lang="ru-RU" sz="2400" dirty="0"/>
          </a:p>
          <a:p>
            <a:r>
              <a:rPr lang="ru-RU" sz="2400" dirty="0"/>
              <a:t>В ВКР список </a:t>
            </a:r>
            <a:r>
              <a:rPr lang="ru-RU" sz="2400" dirty="0" smtClean="0"/>
              <a:t>должен </a:t>
            </a:r>
            <a:r>
              <a:rPr lang="ru-RU" sz="2400" dirty="0"/>
              <a:t>содержать </a:t>
            </a:r>
            <a:r>
              <a:rPr lang="ru-RU" sz="2400" dirty="0" smtClean="0"/>
              <a:t>от 15-16 </a:t>
            </a:r>
            <a:r>
              <a:rPr lang="ru-RU" sz="2400" dirty="0"/>
              <a:t>наименований.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Список источников записывается в порядке упоминания в тексте ПЗ. Каждый пункт списка оформляется согласно ГОСТ Р </a:t>
            </a:r>
            <a:r>
              <a:rPr lang="ru-RU" sz="2400" dirty="0" smtClean="0"/>
              <a:t>7.0.100-2018.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331476"/>
            <a:ext cx="56101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2,5, по центру без абзацных отступов,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как в предложении. 16 </a:t>
            </a:r>
            <a:r>
              <a:rPr lang="en-US" dirty="0" smtClean="0">
                <a:solidFill>
                  <a:srgbClr val="FF0000"/>
                </a:solidFill>
              </a:rPr>
              <a:t>Times New Roman, </a:t>
            </a:r>
            <a:r>
              <a:rPr lang="ru-RU" dirty="0" smtClean="0">
                <a:solidFill>
                  <a:srgbClr val="FF0000"/>
                </a:solidFill>
              </a:rPr>
              <a:t>полужирный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768661" y="764704"/>
            <a:ext cx="553750" cy="788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22411" y="474232"/>
            <a:ext cx="44737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1763688" y="1372126"/>
            <a:ext cx="360041" cy="1090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12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в источнике нет имени издательства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в квадратных скобках приводится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сокращение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«[б.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и.]»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(без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издателя)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/ [s.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n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.]</a:t>
            </a:r>
          </a:p>
          <a:p>
            <a:r>
              <a:rPr lang="ru-RU" sz="2000" dirty="0"/>
              <a:t>. – Владимир : [б. и.]</a:t>
            </a:r>
          </a:p>
          <a:p>
            <a:r>
              <a:rPr lang="ru-RU" sz="2000" dirty="0"/>
              <a:t>. – [Б. м. : б. и.]</a:t>
            </a:r>
          </a:p>
          <a:p>
            <a:r>
              <a:rPr lang="ru-RU" sz="2000" dirty="0"/>
              <a:t>. – </a:t>
            </a:r>
            <a:r>
              <a:rPr lang="ru-RU" sz="2000" dirty="0" err="1"/>
              <a:t>Brussels</a:t>
            </a:r>
            <a:r>
              <a:rPr lang="ru-RU" sz="2000" dirty="0"/>
              <a:t> : [s. n.]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[S. l. : s. n</a:t>
            </a:r>
            <a:r>
              <a:rPr lang="ru-RU" sz="2000" dirty="0" smtClean="0"/>
              <a:t>.]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неопубликованных и депонированных ресурсов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имя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издательства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не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приводят. Сведения об издателе опускаются в описании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газет, журналов, сайтов.</a:t>
            </a:r>
          </a:p>
          <a:p>
            <a:pPr>
              <a:spcAft>
                <a:spcPts val="1200"/>
              </a:spcAft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Сокращение «[б. и.]» или его эквивалент в этих случаях также не приводят.</a:t>
            </a:r>
            <a:endParaRPr lang="en-US" sz="2000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качестве даты приводят год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 ресурса.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, 2018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дата не указана, приводят предполагаемую дату в 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[?]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, [1942</a:t>
            </a:r>
            <a:r>
              <a:rPr lang="ru-RU" sz="2000" dirty="0" smtClean="0"/>
              <a:t>?]</a:t>
            </a:r>
          </a:p>
          <a:p>
            <a:r>
              <a:rPr lang="ru-RU" sz="2000" dirty="0"/>
              <a:t>, [199-?]</a:t>
            </a:r>
          </a:p>
        </p:txBody>
      </p:sp>
    </p:spTree>
    <p:extLst>
      <p:ext uri="{BB962C8B-B14F-4D97-AF65-F5344CB8AC3E}">
        <p14:creationId xmlns:p14="http://schemas.microsoft.com/office/powerpoint/2010/main" val="162469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Состав областей, обязательных </a:t>
            </a:r>
            <a:r>
              <a:rPr lang="ru-RU" sz="2800" b="1" i="1" dirty="0" smtClean="0">
                <a:solidFill>
                  <a:srgbClr val="FF0000"/>
                </a:solidFill>
              </a:rPr>
              <a:t>в некоторых записях ВКР:</a:t>
            </a:r>
          </a:p>
          <a:p>
            <a:endParaRPr lang="ru-RU" sz="240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4 </a:t>
            </a:r>
            <a:r>
              <a:rPr lang="ru-RU" sz="2400" b="1" dirty="0" smtClean="0">
                <a:solidFill>
                  <a:srgbClr val="FF0000"/>
                </a:solidFill>
              </a:rPr>
              <a:t>Область </a:t>
            </a:r>
            <a:r>
              <a:rPr lang="ru-RU" sz="2400" b="1" dirty="0">
                <a:solidFill>
                  <a:srgbClr val="FF0000"/>
                </a:solidFill>
              </a:rPr>
              <a:t>физической </a:t>
            </a:r>
            <a:r>
              <a:rPr lang="ru-RU" sz="2400" b="1" dirty="0" smtClean="0">
                <a:solidFill>
                  <a:srgbClr val="FF0000"/>
                </a:solidFill>
              </a:rPr>
              <a:t>характеристики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обозначение физической формы, в которой представлен объект описания, объем (обязательная область – количественная </a:t>
            </a:r>
            <a:r>
              <a:rPr lang="ru-RU" sz="2400" dirty="0" smtClean="0"/>
              <a:t>характеристика) и</a:t>
            </a:r>
            <a:r>
              <a:rPr lang="ru-RU" sz="2400" dirty="0"/>
              <a:t>, при необходимости, размер </a:t>
            </a:r>
            <a:r>
              <a:rPr lang="ru-RU" sz="2400" dirty="0" smtClean="0"/>
              <a:t>ресурса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сведения </a:t>
            </a:r>
            <a:r>
              <a:rPr lang="ru-RU" sz="2400" dirty="0"/>
              <a:t>о наличии в нем иллюстраций и сопроводительного материала, являющегося частью объекта </a:t>
            </a:r>
            <a:r>
              <a:rPr lang="ru-RU" sz="2400" dirty="0" smtClean="0"/>
              <a:t>описания (факультативная область)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8064896" cy="261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0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dirty="0" smtClean="0"/>
              <a:t>Предписанный источник </a:t>
            </a:r>
            <a:r>
              <a:rPr lang="ru-RU" sz="2000" dirty="0"/>
              <a:t>информации </a:t>
            </a:r>
            <a:r>
              <a:rPr lang="ru-RU" sz="2000" dirty="0" smtClean="0"/>
              <a:t>– ресурс в целом</a:t>
            </a:r>
            <a:endParaRPr lang="ru-RU" sz="2400" dirty="0" smtClean="0"/>
          </a:p>
          <a:p>
            <a:r>
              <a:rPr lang="ru-RU" sz="2000" dirty="0"/>
              <a:t>Состав и характер сведений об объеме зависят от вида </a:t>
            </a:r>
            <a:r>
              <a:rPr lang="ru-RU" sz="2000" dirty="0" smtClean="0"/>
              <a:t>ресурса.</a:t>
            </a:r>
            <a:endParaRPr lang="ru-RU" sz="2000" dirty="0"/>
          </a:p>
          <a:p>
            <a:endParaRPr lang="ru-RU" sz="2400" dirty="0" smtClean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печатного книжного издания (ссылка на книгу полностью) приводят число страниц (по номеру последней страницы).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. – 326 с</a:t>
            </a:r>
            <a:r>
              <a:rPr lang="ru-RU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326 </a:t>
            </a:r>
            <a:r>
              <a:rPr lang="en-US" sz="2000" dirty="0" smtClean="0"/>
              <a:t>p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англоязычный источник)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наличии ненумерованных страниц, их число просчитывают и записывают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арабскими цифрами в квадратных скобках после общего числа страниц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379, [4] с.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печатного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книжного издания (ссылка на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главу монографии) или журнального издания (ссылка на статью) приводят номера первой и последней страниц.</a:t>
            </a:r>
            <a:endParaRPr lang="en-US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. – С. </a:t>
            </a:r>
            <a:r>
              <a:rPr lang="ru-RU" sz="2000" dirty="0" smtClean="0"/>
              <a:t>11–46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. </a:t>
            </a:r>
            <a:r>
              <a:rPr lang="ru-RU" sz="2000" dirty="0"/>
              <a:t>– </a:t>
            </a:r>
            <a:r>
              <a:rPr lang="en-US" sz="2000" dirty="0" smtClean="0"/>
              <a:t>P</a:t>
            </a:r>
            <a:r>
              <a:rPr lang="ru-RU" sz="2000" dirty="0" smtClean="0"/>
              <a:t>. 11–46 </a:t>
            </a:r>
            <a:r>
              <a:rPr lang="en-US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англоязычный источник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250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Правила и примеры записи сведений в области: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других ресурсов, состоящих из одной физической единицы, приводят цифру 1 и специфическое обозначение материала. В круглых скобках могут быть указаны время воспроизведения, количество кадров, размер файла, технический формат ресурса и т. п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</a:p>
          <a:p>
            <a:r>
              <a:rPr lang="nn-NO" sz="2000" dirty="0"/>
              <a:t>. – 1 DVD-ROM (7 ч 10 мин</a:t>
            </a:r>
            <a:r>
              <a:rPr lang="nn-NO" sz="2000" dirty="0" smtClean="0"/>
              <a:t>)</a:t>
            </a:r>
            <a:endParaRPr lang="ru-RU" sz="2000" dirty="0" smtClean="0"/>
          </a:p>
          <a:p>
            <a:pPr>
              <a:spcAft>
                <a:spcPts val="1200"/>
              </a:spcAft>
            </a:pPr>
            <a:r>
              <a:rPr lang="en-US" sz="2000" dirty="0"/>
              <a:t>. – 1 CD-R (55 </a:t>
            </a:r>
            <a:r>
              <a:rPr lang="ru-RU" sz="2000" dirty="0"/>
              <a:t>Мбит</a:t>
            </a:r>
            <a:r>
              <a:rPr lang="ru-RU" sz="2000" dirty="0" smtClean="0"/>
              <a:t>)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ресурс состоит из нескольких физических единиц, то в качестве сведений об объеме арабскими цифрами приводят данные о количестве физических единиц и специфическое обозначение материала.</a:t>
            </a:r>
          </a:p>
          <a:p>
            <a:r>
              <a:rPr lang="en-US" sz="2000" dirty="0"/>
              <a:t>. – 2 </a:t>
            </a:r>
            <a:r>
              <a:rPr lang="en-US" sz="2000" dirty="0" smtClean="0"/>
              <a:t>CD-ROM</a:t>
            </a:r>
            <a:r>
              <a:rPr lang="ru-RU" sz="2000" dirty="0" smtClean="0"/>
              <a:t>	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7731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3</a:t>
            </a:r>
            <a:r>
              <a:rPr lang="ru-RU" sz="2800" b="1" i="1" dirty="0" smtClean="0">
                <a:solidFill>
                  <a:srgbClr val="FF0000"/>
                </a:solidFill>
              </a:rPr>
              <a:t>.2 Состав </a:t>
            </a:r>
            <a:r>
              <a:rPr lang="ru-RU" sz="2800" b="1" i="1" dirty="0">
                <a:solidFill>
                  <a:srgbClr val="FF0000"/>
                </a:solidFill>
              </a:rPr>
              <a:t>областей, </a:t>
            </a:r>
            <a:r>
              <a:rPr lang="ru-RU" sz="2800" b="1" i="1" dirty="0" smtClean="0">
                <a:solidFill>
                  <a:srgbClr val="FF0000"/>
                </a:solidFill>
              </a:rPr>
              <a:t>необязательных </a:t>
            </a:r>
            <a:r>
              <a:rPr lang="ru-RU" sz="2800" b="1" i="1" dirty="0">
                <a:solidFill>
                  <a:srgbClr val="FF0000"/>
                </a:solidFill>
              </a:rPr>
              <a:t>в ВКР</a:t>
            </a:r>
            <a:r>
              <a:rPr lang="ru-RU" sz="2800" b="1" i="1" dirty="0" smtClean="0">
                <a:solidFill>
                  <a:srgbClr val="FF0000"/>
                </a:solidFill>
              </a:rPr>
              <a:t>: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3 Специфическая </a:t>
            </a:r>
            <a:r>
              <a:rPr lang="ru-RU" sz="2400" b="1" dirty="0">
                <a:solidFill>
                  <a:srgbClr val="FF0000"/>
                </a:solidFill>
              </a:rPr>
              <a:t>область материала или вида ресурса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используется </a:t>
            </a:r>
            <a:r>
              <a:rPr lang="ru-RU" sz="2400" dirty="0"/>
              <a:t>при составлении описания картографических, нотных, </a:t>
            </a:r>
            <a:r>
              <a:rPr lang="ru-RU" sz="2400" dirty="0" smtClean="0"/>
              <a:t>сериальных ресурсов</a:t>
            </a:r>
          </a:p>
          <a:p>
            <a:endParaRPr lang="ru-RU" sz="240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6 Область серии и многочастного монографического ресурса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основное и параллельное заглавия серии/</a:t>
            </a:r>
            <a:r>
              <a:rPr lang="ru-RU" sz="2400" dirty="0" err="1"/>
              <a:t>подсерии</a:t>
            </a:r>
            <a:r>
              <a:rPr lang="ru-RU" sz="2400" dirty="0"/>
              <a:t> или многочастного монографического ресурса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сведения, относящиеся к заглавию, и сведения об ответственности, относящиеся к серии/</a:t>
            </a:r>
            <a:r>
              <a:rPr lang="ru-RU" sz="2400" dirty="0" err="1"/>
              <a:t>подсерии</a:t>
            </a:r>
            <a:r>
              <a:rPr lang="ru-RU" sz="2400" dirty="0"/>
              <a:t> или многочастному монографическому ресурсу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международные стандартные номера и номера выпусков, присвоенные серии/</a:t>
            </a:r>
            <a:r>
              <a:rPr lang="ru-RU" sz="2400" dirty="0" err="1"/>
              <a:t>подсерии</a:t>
            </a:r>
            <a:r>
              <a:rPr lang="ru-RU" sz="2400" dirty="0"/>
              <a:t> или многочастному  монографическому ресурсу. </a:t>
            </a:r>
          </a:p>
          <a:p>
            <a:r>
              <a:rPr lang="ru-RU" sz="2400" dirty="0"/>
              <a:t>Сведения области серии и многочастотного монографического ресурса приводят в круглых скобках.</a:t>
            </a:r>
          </a:p>
        </p:txBody>
      </p:sp>
    </p:spTree>
    <p:extLst>
      <p:ext uri="{BB962C8B-B14F-4D97-AF65-F5344CB8AC3E}">
        <p14:creationId xmlns:p14="http://schemas.microsoft.com/office/powerpoint/2010/main" val="64070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 </a:t>
            </a:r>
            <a:r>
              <a:rPr lang="ru-RU" sz="2400" b="1" dirty="0">
                <a:solidFill>
                  <a:srgbClr val="FF0000"/>
                </a:solidFill>
              </a:rPr>
              <a:t>Область </a:t>
            </a:r>
            <a:r>
              <a:rPr lang="ru-RU" sz="2400" b="1" dirty="0" smtClean="0">
                <a:solidFill>
                  <a:srgbClr val="FF0000"/>
                </a:solidFill>
              </a:rPr>
              <a:t>примечания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дополнительная информация </a:t>
            </a:r>
            <a:r>
              <a:rPr lang="ru-RU" sz="2400" dirty="0"/>
              <a:t>о ресурсе, которая не приведена </a:t>
            </a:r>
            <a:r>
              <a:rPr lang="ru-RU" sz="2400" dirty="0" smtClean="0"/>
              <a:t>в других </a:t>
            </a:r>
            <a:r>
              <a:rPr lang="ru-RU" sz="2400" dirty="0"/>
              <a:t>областях описания. Сведения для области могут быть заимствованы </a:t>
            </a:r>
            <a:r>
              <a:rPr lang="ru-RU" sz="2400" dirty="0" smtClean="0"/>
              <a:t>из любого </a:t>
            </a:r>
            <a:r>
              <a:rPr lang="ru-RU" sz="2400" dirty="0"/>
              <a:t>источника информации (ресурса в целом, источников вне ресурса) </a:t>
            </a:r>
            <a:r>
              <a:rPr lang="ru-RU" sz="2400" dirty="0" smtClean="0"/>
              <a:t>или сформулированы </a:t>
            </a:r>
            <a:r>
              <a:rPr lang="ru-RU" sz="2400" dirty="0"/>
              <a:t>на основе анализа объекта описания</a:t>
            </a:r>
            <a:r>
              <a:rPr lang="ru-RU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8 Область идентификатора ресурса и условий доступности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идентификатор ресурса (обязательный элемент - международный стандартный номер; остальные элементы - условно-обязательные). Международный стандартный номер, присвоенный ресурсу, приводят с соответствующей аббревиатурой, например: ISBN (международный стандартный книжный номер), ISSN (международный стандартный сериальный номер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242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9 Область вида содержания и средства доступа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сведения о природе информации, содержащейся в ресурсе, и средстве, обеспечивающем доступ к нему.</a:t>
            </a:r>
          </a:p>
          <a:p>
            <a:r>
              <a:rPr lang="ru-RU" sz="2400" dirty="0"/>
              <a:t>Применение этой области в списках литературы не является обязательным.</a:t>
            </a:r>
          </a:p>
        </p:txBody>
      </p:sp>
    </p:spTree>
    <p:extLst>
      <p:ext uri="{BB962C8B-B14F-4D97-AF65-F5344CB8AC3E}">
        <p14:creationId xmlns:p14="http://schemas.microsoft.com/office/powerpoint/2010/main" val="73698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3</a:t>
            </a:r>
            <a:r>
              <a:rPr lang="ru-RU" sz="2800" b="1" i="1" dirty="0" smtClean="0">
                <a:solidFill>
                  <a:srgbClr val="FF0000"/>
                </a:solidFill>
              </a:rPr>
              <a:t>.3 Составление описаний для частей из сериальных изданий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000" b="1" dirty="0" smtClean="0"/>
              <a:t>Объект</a:t>
            </a:r>
            <a:r>
              <a:rPr lang="ru-RU" sz="2000" dirty="0" smtClean="0"/>
              <a:t> </a:t>
            </a:r>
            <a:r>
              <a:rPr lang="ru-RU" sz="2000" dirty="0"/>
              <a:t>- часть ресурса, для идентификации и поиска которой необходимы сведения как о самой составной части, так и о ресурсе, в котором она помещена. </a:t>
            </a:r>
          </a:p>
          <a:p>
            <a:r>
              <a:rPr lang="ru-RU" sz="2000" b="1" dirty="0" smtClean="0"/>
              <a:t>Примеры</a:t>
            </a:r>
            <a:r>
              <a:rPr lang="ru-RU" sz="2000" dirty="0" smtClean="0"/>
              <a:t>: самостоятельный </a:t>
            </a:r>
            <a:r>
              <a:rPr lang="ru-RU" sz="2000" dirty="0"/>
              <a:t>раздел ресурса; часть ресурса, имеющая </a:t>
            </a:r>
            <a:r>
              <a:rPr lang="ru-RU" sz="2000" dirty="0" smtClean="0"/>
              <a:t>заглавие...</a:t>
            </a:r>
            <a:endParaRPr lang="ru-RU" sz="2000" dirty="0"/>
          </a:p>
          <a:p>
            <a:r>
              <a:rPr lang="ru-RU" sz="2000" dirty="0"/>
              <a:t>Ресурс, содержащий составную </a:t>
            </a:r>
            <a:r>
              <a:rPr lang="ru-RU" sz="2000" dirty="0" smtClean="0"/>
              <a:t>часть - идентифицирующий ресурс.</a:t>
            </a:r>
          </a:p>
          <a:p>
            <a:endParaRPr lang="en-US" sz="2000" dirty="0" smtClean="0"/>
          </a:p>
          <a:p>
            <a:r>
              <a:rPr lang="ru-RU" sz="2000" dirty="0"/>
              <a:t>Библиографическое описание составной части ресурса содержит:</a:t>
            </a:r>
          </a:p>
          <a:p>
            <a:r>
              <a:rPr lang="ru-RU" sz="2000" dirty="0"/>
              <a:t>- сведения о составной части;</a:t>
            </a:r>
          </a:p>
          <a:p>
            <a:r>
              <a:rPr lang="ru-RU" sz="2000" dirty="0"/>
              <a:t>- соединительный </a:t>
            </a:r>
            <a:r>
              <a:rPr lang="ru-RU" sz="2000" dirty="0" smtClean="0"/>
              <a:t>элемент</a:t>
            </a:r>
            <a:r>
              <a:rPr lang="en-US" sz="2000" dirty="0" smtClean="0"/>
              <a:t> ( // </a:t>
            </a:r>
            <a:r>
              <a:rPr lang="ru-RU" sz="2000" dirty="0" smtClean="0"/>
              <a:t>«две косые черты»</a:t>
            </a:r>
            <a:r>
              <a:rPr lang="en-US" sz="2000" dirty="0" smtClean="0"/>
              <a:t>)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- сведения об идентифицирующем ресурсе;</a:t>
            </a:r>
          </a:p>
          <a:p>
            <a:r>
              <a:rPr lang="ru-RU" sz="2000" dirty="0"/>
              <a:t>- сведения о местоположении составной части в ресурсе;</a:t>
            </a:r>
          </a:p>
          <a:p>
            <a:r>
              <a:rPr lang="ru-RU" sz="2000" dirty="0" smtClean="0"/>
              <a:t>- примечания.</a:t>
            </a:r>
          </a:p>
          <a:p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Схема:</a:t>
            </a:r>
          </a:p>
          <a:p>
            <a:r>
              <a:rPr lang="ru-RU" sz="2000" dirty="0" smtClean="0"/>
              <a:t>Сведения </a:t>
            </a:r>
            <a:r>
              <a:rPr lang="ru-RU" sz="2000" dirty="0"/>
              <a:t>о составной части ресурса // Сведения об идентифицирующем ресурсе. – Сведения о местоположении составной части в ресурсе. – </a:t>
            </a:r>
            <a:r>
              <a:rPr lang="ru-RU" sz="2000" dirty="0" smtClean="0"/>
              <a:t>Примечания.</a:t>
            </a:r>
          </a:p>
        </p:txBody>
      </p:sp>
    </p:spTree>
    <p:extLst>
      <p:ext uri="{BB962C8B-B14F-4D97-AF65-F5344CB8AC3E}">
        <p14:creationId xmlns:p14="http://schemas.microsoft.com/office/powerpoint/2010/main" val="38589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Заглавие, сведения об ответственности для составной части приводят согласно ранее рассмотренным правилам.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 об издании включают в описание составной части лишь в том случае, если они относятся непосредственно к составной части, а не к идентифицирующему ресурсу.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Слова и словосочетания в основном заглавии идентифицирующего ресурса не сокращают.</a:t>
            </a:r>
          </a:p>
          <a:p>
            <a:r>
              <a:rPr lang="ru-RU" sz="2000" dirty="0"/>
              <a:t>// Ценности культуры в современном информационном мире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// </a:t>
            </a:r>
            <a:r>
              <a:rPr lang="ru-RU" sz="2000" dirty="0"/>
              <a:t>Труды Санкт-Петербургского университета </a:t>
            </a:r>
            <a:r>
              <a:rPr lang="ru-RU" sz="2000" dirty="0" smtClean="0"/>
              <a:t>культуры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Сведения, относящиеся к заглавию идентифицирующего ресурса, приводят только тогда, когда необходимо уточнить неясно выраженное заглавие или идентифицировать ресурс с типовым заглавием среди имеющих аналогичные заглавия, указать, что электронный ресурс размещен на сайте и т. п.</a:t>
            </a:r>
          </a:p>
          <a:p>
            <a:r>
              <a:rPr lang="ru-RU" sz="2000" dirty="0"/>
              <a:t>// Цензура в России: история и современность : сборник </a:t>
            </a:r>
            <a:r>
              <a:rPr lang="ru-RU" sz="2000" dirty="0" smtClean="0"/>
              <a:t>научных трудов</a:t>
            </a:r>
            <a:endParaRPr lang="ru-RU" sz="2000" dirty="0"/>
          </a:p>
          <a:p>
            <a:r>
              <a:rPr lang="ru-RU" sz="2000" dirty="0"/>
              <a:t>// Российская государственная библиотека : официальный сайт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// Высшая школа экономики : [сайт</a:t>
            </a:r>
            <a:r>
              <a:rPr lang="ru-RU" sz="2000" dirty="0" smtClean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Приведение первых сведений и сведения об издании (при наличии) монографического идентифицирующего ресурса об ответственности обязательно.</a:t>
            </a:r>
          </a:p>
          <a:p>
            <a:r>
              <a:rPr lang="ru-RU" sz="2000" dirty="0"/>
              <a:t>// Основы информационной безопасности : учебное пособие / С. А</a:t>
            </a:r>
            <a:r>
              <a:rPr lang="ru-RU" sz="2000" dirty="0" smtClean="0"/>
              <a:t>. Нестеров</a:t>
            </a:r>
            <a:r>
              <a:rPr lang="ru-RU" sz="2000" dirty="0"/>
              <a:t>. – Изд. 4-е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5603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идентифицирующий ресурс непериодический, в его описание, как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правило включают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место, издательство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 год публикации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// Истории о наградах. «В сиянье звезд…» / Александр Авербах. – 2-е изд. – Москва : Фонд «Русские витязи»,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идентифицирующий ресурс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периодический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название места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его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 и издательство не приводят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(исключение – необходимость идентификации ресурса)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// Библиография и книговедение. – 2018. – № 3. – С. 64–77</a:t>
            </a:r>
          </a:p>
          <a:p>
            <a:r>
              <a:rPr lang="ru-RU" sz="2000" dirty="0"/>
              <a:t>// Образовательные технологии. – Москва, 2018. – № 1. – С. 65–75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// Образовательные технологии. – Воронеж, 2011. – № 2. – С. </a:t>
            </a:r>
            <a:r>
              <a:rPr lang="ru-RU" sz="2000" dirty="0" smtClean="0"/>
              <a:t>49–59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том, часть, выпуск включает более мелкие деления, то их приводят через знак «запятая»</a:t>
            </a:r>
            <a:endParaRPr lang="en-US" sz="2000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Т. 17, </a:t>
            </a:r>
            <a:r>
              <a:rPr lang="ru-RU" sz="2000" dirty="0" err="1"/>
              <a:t>вып</a:t>
            </a:r>
            <a:r>
              <a:rPr lang="ru-RU" sz="2000" dirty="0"/>
              <a:t>. 2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Vol. 18, </a:t>
            </a:r>
            <a:r>
              <a:rPr lang="en-US" sz="2000" dirty="0" err="1"/>
              <a:t>nr</a:t>
            </a:r>
            <a:r>
              <a:rPr lang="en-US" sz="2000" dirty="0"/>
              <a:t> 1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Местоположение составной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части ресурса обозначается сквозной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пагинацией по форме «от и до».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. – С. </a:t>
            </a:r>
            <a:r>
              <a:rPr lang="ru-RU" sz="2000" dirty="0" smtClean="0"/>
              <a:t>17–28</a:t>
            </a:r>
            <a:r>
              <a:rPr lang="en-US" sz="2000" dirty="0" smtClean="0"/>
              <a:t>					</a:t>
            </a:r>
            <a:r>
              <a:rPr lang="ru-RU" sz="2000" dirty="0" smtClean="0"/>
              <a:t>. </a:t>
            </a:r>
            <a:r>
              <a:rPr lang="ru-RU" sz="2000" dirty="0"/>
              <a:t>– </a:t>
            </a:r>
            <a:r>
              <a:rPr lang="en-US" sz="2000" dirty="0"/>
              <a:t>P. </a:t>
            </a:r>
            <a:r>
              <a:rPr lang="en-US" sz="2000" dirty="0" smtClean="0"/>
              <a:t>18–30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составная часть опубликована на ненумерованных страницах,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то их номера заключают в квадратные скобки.</a:t>
            </a:r>
          </a:p>
          <a:p>
            <a:r>
              <a:rPr lang="ru-RU" sz="2000" dirty="0"/>
              <a:t>. – С. [1–8]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2885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85402"/>
            <a:ext cx="91440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Типы источников научно-исследовательской информации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268760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 Научные </a:t>
            </a:r>
            <a:r>
              <a:rPr lang="ru-RU" sz="2400" dirty="0"/>
              <a:t>издания ‑ издание, содержащее результаты теоретических и/или экспериментальных исследований, а также научно подготовленные к публикации памятники культуры и исторические документы.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Делятся </a:t>
            </a:r>
            <a:r>
              <a:rPr lang="ru-RU" sz="2400" dirty="0"/>
              <a:t>на следующие виды: 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монография;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препринт;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сборник научных трудов;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материалы научной конференции;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тезисы докладов научной конференции;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научно-популярное издание.</a:t>
            </a:r>
          </a:p>
        </p:txBody>
      </p:sp>
    </p:spTree>
    <p:extLst>
      <p:ext uri="{BB962C8B-B14F-4D97-AF65-F5344CB8AC3E}">
        <p14:creationId xmlns:p14="http://schemas.microsoft.com/office/powerpoint/2010/main" val="10679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название места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публикации;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дата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публикации;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обозначение тома, выпуска, номера (Т., </a:t>
            </a:r>
            <a:r>
              <a:rPr lang="ru-RU" sz="2000" dirty="0" err="1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Вып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., №) и его порядковый номер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;</a:t>
            </a:r>
            <a:r>
              <a:rPr lang="en-US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частное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заглавие тома, выпуска, номера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(факультативно);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страницы или элементы ресурса, на которых помещена составная часть.</a:t>
            </a:r>
            <a:endParaRPr lang="ru-RU" sz="2000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// Книжное дело в России во второй половине XIX – начале ХХ века </a:t>
            </a:r>
            <a:r>
              <a:rPr lang="ru-RU" sz="2000" dirty="0" smtClean="0"/>
              <a:t>: сборник </a:t>
            </a:r>
            <a:r>
              <a:rPr lang="ru-RU" sz="2000" dirty="0"/>
              <a:t>научных трудов / Российская национальная библиотека. </a:t>
            </a:r>
            <a:r>
              <a:rPr lang="ru-RU" sz="2000" dirty="0" smtClean="0"/>
              <a:t>– Санкт-Петербург</a:t>
            </a:r>
            <a:r>
              <a:rPr lang="ru-RU" sz="2000" dirty="0"/>
              <a:t>, 2000. – </a:t>
            </a:r>
            <a:r>
              <a:rPr lang="ru-RU" sz="2000" dirty="0" err="1"/>
              <a:t>Вып</a:t>
            </a:r>
            <a:r>
              <a:rPr lang="ru-RU" sz="2000" dirty="0"/>
              <a:t>. 10. – С. </a:t>
            </a:r>
            <a:r>
              <a:rPr lang="ru-RU" sz="2000" dirty="0" smtClean="0"/>
              <a:t>208–219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дата публикации (производства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и/или распространения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); обозначение тома, выпуска, номера и его порядковый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номер 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журналов, сборников и других продолжающихся ресурсов); число 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месяц 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для газет и других ресурсов, выходящих не реже одного раза в неделю); частное заглавие тома, выпуска, номера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факультативно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); страницы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или элементы ресурса, на которых помещена составная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часть</a:t>
            </a:r>
          </a:p>
          <a:p>
            <a:r>
              <a:rPr lang="ru-RU" sz="2000" dirty="0"/>
              <a:t>// Книга : исследования и материалы. – Москва : Наука, 2014. – Сб. 100. </a:t>
            </a:r>
            <a:r>
              <a:rPr lang="ru-RU" sz="2000" dirty="0" smtClean="0"/>
              <a:t>– С</a:t>
            </a:r>
            <a:r>
              <a:rPr lang="ru-RU" sz="2000" dirty="0"/>
              <a:t>. 5–10</a:t>
            </a:r>
          </a:p>
          <a:p>
            <a:r>
              <a:rPr lang="ru-RU" sz="2000" dirty="0"/>
              <a:t>// Труды Санкт-Петербургского государственного института культуры. – Санкт-Петербург, 2015. – Т. 211 : Анализ информации в библиотеке: </a:t>
            </a:r>
            <a:r>
              <a:rPr lang="ru-RU" sz="2000" dirty="0" smtClean="0"/>
              <a:t>ресурсы, технологии</a:t>
            </a:r>
            <a:r>
              <a:rPr lang="ru-RU" sz="2000" dirty="0"/>
              <a:t>, проекты. – С. 172–177</a:t>
            </a:r>
          </a:p>
          <a:p>
            <a:r>
              <a:rPr lang="ru-RU" sz="2000" dirty="0"/>
              <a:t>// Литературная газета. – 2017. – 20–26 сент. (№ 37). – С. 10–11</a:t>
            </a:r>
          </a:p>
          <a:p>
            <a:r>
              <a:rPr lang="ru-RU" sz="2000" dirty="0"/>
              <a:t>// Информационные ресурсы России. – 2012. – № 2. – С. 2–4. – URL:</a:t>
            </a:r>
          </a:p>
          <a:p>
            <a:r>
              <a:rPr lang="ru-RU" sz="2000" dirty="0"/>
              <a:t>http://www.aselibrary.ru/press_center/journal/irr/irr3648/irr36483677/irr36483</a:t>
            </a:r>
          </a:p>
          <a:p>
            <a:r>
              <a:rPr lang="ru-RU" sz="2000" dirty="0"/>
              <a:t>6773678/irr3648367736783686 (дата обращения: </a:t>
            </a:r>
            <a:r>
              <a:rPr lang="ru-RU" sz="2000" dirty="0" smtClean="0"/>
              <a:t>04.04.2018)</a:t>
            </a:r>
          </a:p>
        </p:txBody>
      </p:sp>
    </p:spTree>
    <p:extLst>
      <p:ext uri="{BB962C8B-B14F-4D97-AF65-F5344CB8AC3E}">
        <p14:creationId xmlns:p14="http://schemas.microsoft.com/office/powerpoint/2010/main" val="27393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составная часть помещена в двух и более томах (выпусках, номерах) многочастного или сериального ресурса, то сведения о ее местоположении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отделяют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предписанным знаком «точка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 запятой».</a:t>
            </a:r>
          </a:p>
          <a:p>
            <a:r>
              <a:rPr lang="ru-RU" sz="2000" dirty="0"/>
              <a:t>// Экономическая наука современной России. – 2016. – № 3. – С. 7–17 ; №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4. – С. </a:t>
            </a:r>
            <a:r>
              <a:rPr lang="ru-RU" sz="2000" dirty="0" smtClean="0"/>
              <a:t>10–22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составная часть помещена в локальном электронном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ресурсе</a:t>
            </a:r>
          </a:p>
          <a:p>
            <a:pPr>
              <a:spcAft>
                <a:spcPts val="1200"/>
              </a:spcAft>
            </a:pPr>
            <a:r>
              <a:rPr lang="ru-RU" sz="2000" dirty="0" smtClean="0"/>
              <a:t>Багрова, </a:t>
            </a:r>
            <a:r>
              <a:rPr lang="ru-RU" sz="2000" dirty="0"/>
              <a:t>И. Ю. Библиография в современной электронной среде : проблемы и опыт зарубежных библиотек </a:t>
            </a:r>
            <a:r>
              <a:rPr lang="ru-RU" sz="2000" dirty="0" smtClean="0"/>
              <a:t>// Библиография </a:t>
            </a:r>
            <a:r>
              <a:rPr lang="ru-RU" sz="2000" dirty="0"/>
              <a:t>в электронной среде : межрегиональный семинар</a:t>
            </a:r>
            <a:r>
              <a:rPr lang="ru-RU" sz="2000" dirty="0" smtClean="0"/>
              <a:t>, Москва</a:t>
            </a:r>
            <a:r>
              <a:rPr lang="ru-RU" sz="2000" dirty="0"/>
              <a:t>, 11–12 </a:t>
            </a:r>
            <a:r>
              <a:rPr lang="ru-RU" sz="2000" dirty="0" err="1"/>
              <a:t>нояб</a:t>
            </a:r>
            <a:r>
              <a:rPr lang="ru-RU" sz="2000" dirty="0"/>
              <a:t>. 2003 г. / Российская государственная библиотека</a:t>
            </a:r>
            <a:r>
              <a:rPr lang="ru-RU" sz="2000" dirty="0" smtClean="0"/>
              <a:t>, Российская </a:t>
            </a:r>
            <a:r>
              <a:rPr lang="ru-RU" sz="2000" dirty="0"/>
              <a:t>национальная библиотека. – Москва : РГБ</a:t>
            </a:r>
            <a:r>
              <a:rPr lang="ru-RU" sz="2000" dirty="0" smtClean="0"/>
              <a:t>, </a:t>
            </a:r>
            <a:r>
              <a:rPr lang="ru-RU" sz="2000" dirty="0"/>
              <a:t>2003. – </a:t>
            </a:r>
            <a:r>
              <a:rPr lang="ru-RU" sz="2000" dirty="0" smtClean="0"/>
              <a:t>1 CD-ROM</a:t>
            </a:r>
            <a:r>
              <a:rPr lang="ru-RU" sz="2000" dirty="0"/>
              <a:t>. 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составная часть находится в сети «Интернет» и представляет собой раздел или часть портала, сайта и т.д., ее оформляют по правилам идентифицирующего ресурса, за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исключением следующих случаев: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нет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информации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месте и дате создания составной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части ресурса – по возможности их восстанавливают и пишут в квадратных скобках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/>
              <a:t>Отдел рукописей. – [Санкт-Петербург, </a:t>
            </a:r>
            <a:r>
              <a:rPr lang="ru-RU" sz="2000" dirty="0" smtClean="0"/>
              <a:t>2014] // Российская </a:t>
            </a:r>
            <a:r>
              <a:rPr lang="ru-RU" sz="2000" dirty="0"/>
              <a:t>национальная библиотека : [официальный сайт]. –– URL</a:t>
            </a:r>
            <a:r>
              <a:rPr lang="ru-RU" sz="2000" dirty="0" smtClean="0"/>
              <a:t>: http</a:t>
            </a:r>
            <a:r>
              <a:rPr lang="ru-RU" sz="2000" dirty="0"/>
              <a:t>://nlr.ru/manuscripts (дата обращения: 04.04.2018).</a:t>
            </a:r>
          </a:p>
        </p:txBody>
      </p:sp>
    </p:spTree>
    <p:extLst>
      <p:ext uri="{BB962C8B-B14F-4D97-AF65-F5344CB8AC3E}">
        <p14:creationId xmlns:p14="http://schemas.microsoft.com/office/powerpoint/2010/main" val="175160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обязательно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указывать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электронный адрес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составной части ресурса в сети Интернет и даты обращения к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ресурсу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режим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доступа «свободный», как правило, в описании не приводят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. Если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режим доступа иной: «платный», «по подписке», из электронных информационных систем и т. п., то указание на него приводят после даты обращения.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Ценностная детерминация инновационного поведения молодежи </a:t>
            </a:r>
            <a:r>
              <a:rPr lang="ru-RU" sz="2000" dirty="0" smtClean="0"/>
              <a:t>в контексте </a:t>
            </a:r>
            <a:r>
              <a:rPr lang="ru-RU" sz="2000" dirty="0"/>
              <a:t>культурно-средовых различий / М. С. </a:t>
            </a:r>
            <a:r>
              <a:rPr lang="ru-RU" sz="2000" dirty="0" err="1" smtClean="0"/>
              <a:t>Яницкий</a:t>
            </a:r>
            <a:r>
              <a:rPr lang="ru-RU" sz="2000" dirty="0" smtClean="0"/>
              <a:t> </a:t>
            </a:r>
            <a:r>
              <a:rPr lang="ru-RU" sz="2000" dirty="0"/>
              <a:t>// Сибирский психологический журнал. – 2009. – № 34. – С</a:t>
            </a:r>
            <a:r>
              <a:rPr lang="ru-RU" sz="2000" dirty="0" smtClean="0"/>
              <a:t>. 26–37</a:t>
            </a:r>
            <a:r>
              <a:rPr lang="ru-RU" sz="2000" dirty="0"/>
              <a:t>. – URL: https://elibrary.ru/item.asp?id=13024552 (дата обращения</a:t>
            </a:r>
            <a:r>
              <a:rPr lang="ru-RU" sz="2000" dirty="0" smtClean="0"/>
              <a:t>: 29.05.2018</a:t>
            </a:r>
            <a:r>
              <a:rPr lang="ru-RU" sz="2000" dirty="0"/>
              <a:t>). – Режим доступа: Научная электронная библиотека eLIBRARY.RU</a:t>
            </a:r>
            <a:r>
              <a:rPr lang="ru-RU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если составная часть имеет дату публикации, вместо даты обращения указывать ее</a:t>
            </a:r>
          </a:p>
          <a:p>
            <a:r>
              <a:rPr lang="ru-RU" sz="2000" dirty="0"/>
              <a:t>// Теория и практика каталогизации и поиска библиотечных ресурсов : электронный журнал. – URL: http://www.nilc.ru/journal/. – Дата публикации: 21 апреля 2017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499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43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7809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r>
              <a:rPr lang="ru-RU" b="1" dirty="0" smtClean="0">
                <a:solidFill>
                  <a:srgbClr val="FF0000"/>
                </a:solidFill>
              </a:rPr>
              <a:t>. Примеры оформления описаний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в краткой форме</a:t>
            </a:r>
            <a:r>
              <a:rPr lang="ru-RU" b="1" dirty="0" smtClean="0">
                <a:solidFill>
                  <a:srgbClr val="FF0000"/>
                </a:solidFill>
              </a:rPr>
              <a:t> для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72817"/>
            <a:ext cx="903649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Книжные издания </a:t>
            </a:r>
            <a:r>
              <a:rPr lang="ru-RU" sz="2000" i="1" dirty="0" smtClean="0"/>
              <a:t>(один автор, разные варианты описания по дальнейшим сведениям)</a:t>
            </a:r>
          </a:p>
          <a:p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с одним автором</a:t>
            </a:r>
          </a:p>
          <a:p>
            <a:pPr>
              <a:spcAft>
                <a:spcPts val="600"/>
              </a:spcAft>
            </a:pPr>
            <a:r>
              <a:rPr lang="ru-RU" sz="2000" dirty="0" smtClean="0"/>
              <a:t>Рябков, В.М</a:t>
            </a:r>
            <a:r>
              <a:rPr lang="ru-RU" sz="2000" dirty="0"/>
              <a:t>. Историография функций культурно-досуговых учреждений (</a:t>
            </a:r>
            <a:r>
              <a:rPr lang="ru-RU" sz="2000" dirty="0" smtClean="0"/>
              <a:t>вторая половина </a:t>
            </a:r>
            <a:r>
              <a:rPr lang="ru-RU" sz="2000" dirty="0"/>
              <a:t>XX – начало XXI вв.) : учеб. пособие / </a:t>
            </a:r>
            <a:r>
              <a:rPr lang="ru-RU" sz="2000" dirty="0" smtClean="0"/>
              <a:t>В.М</a:t>
            </a:r>
            <a:r>
              <a:rPr lang="ru-RU" sz="2000" dirty="0"/>
              <a:t>. </a:t>
            </a:r>
            <a:r>
              <a:rPr lang="ru-RU" sz="2000" dirty="0" smtClean="0"/>
              <a:t>Рябков. – Москва </a:t>
            </a:r>
            <a:r>
              <a:rPr lang="ru-RU" sz="2000" dirty="0"/>
              <a:t>: Изд-во </a:t>
            </a:r>
            <a:r>
              <a:rPr lang="ru-RU" sz="2000" dirty="0" smtClean="0"/>
              <a:t>МГУКИ</a:t>
            </a:r>
            <a:r>
              <a:rPr lang="ru-RU" sz="2000" dirty="0"/>
              <a:t>, </a:t>
            </a:r>
            <a:r>
              <a:rPr lang="ru-RU" sz="2000" dirty="0" smtClean="0"/>
              <a:t>2010. </a:t>
            </a:r>
            <a:r>
              <a:rPr lang="ru-RU" sz="2000" dirty="0"/>
              <a:t>– 212 </a:t>
            </a:r>
            <a:r>
              <a:rPr lang="ru-RU" sz="2000" dirty="0" smtClean="0"/>
              <a:t>с.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Rao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/>
              <a:t>U.R. India's rise as a space power / U.R. Rao. - Delhi: </a:t>
            </a:r>
            <a:r>
              <a:rPr lang="en-US" sz="2000" dirty="0" smtClean="0"/>
              <a:t>Foundation</a:t>
            </a:r>
            <a:r>
              <a:rPr lang="ru-RU" sz="2000" dirty="0" smtClean="0"/>
              <a:t> </a:t>
            </a:r>
            <a:r>
              <a:rPr lang="en-US" sz="2000" dirty="0" smtClean="0"/>
              <a:t>books</a:t>
            </a:r>
            <a:r>
              <a:rPr lang="en-US" sz="2000" dirty="0"/>
              <a:t>, 2014. – 209 p.</a:t>
            </a:r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наличии сведений об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издании (+ два издателя):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 smtClean="0"/>
              <a:t>Кузьмина, С.Ф</a:t>
            </a:r>
            <a:r>
              <a:rPr lang="ru-RU" sz="2000" dirty="0"/>
              <a:t>. История русской литературы XX века : Поэзия Серебряного века</a:t>
            </a:r>
          </a:p>
          <a:p>
            <a:r>
              <a:rPr lang="ru-RU" sz="2000" dirty="0"/>
              <a:t>: учеб. пособие / </a:t>
            </a:r>
            <a:r>
              <a:rPr lang="ru-RU" sz="2000" dirty="0" smtClean="0"/>
              <a:t>С.Ф</a:t>
            </a:r>
            <a:r>
              <a:rPr lang="ru-RU" sz="2000" dirty="0"/>
              <a:t>. Кузьмина. – 2-е изд. – Москва : Флинта : Наука, </a:t>
            </a:r>
            <a:r>
              <a:rPr lang="ru-RU" sz="2000" dirty="0" smtClean="0"/>
              <a:t>2009. </a:t>
            </a:r>
            <a:r>
              <a:rPr lang="ru-RU" sz="2000" dirty="0"/>
              <a:t>–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396 с</a:t>
            </a:r>
            <a:r>
              <a:rPr lang="ru-RU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91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r>
              <a:rPr lang="ru-RU" sz="2000" i="1" dirty="0" smtClean="0"/>
              <a:t>Книжные издания (один автор, разные варианты описания по дальнейшим сведениям) </a:t>
            </a:r>
            <a:r>
              <a:rPr lang="ru-RU" sz="2000" b="1" i="1" spc="120" dirty="0" smtClean="0"/>
              <a:t>– продолжение</a:t>
            </a:r>
          </a:p>
          <a:p>
            <a:endParaRPr lang="ru-RU" sz="2000" dirty="0" smtClean="0"/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с одним автором </a:t>
            </a:r>
            <a:r>
              <a:rPr lang="ru-RU" sz="2000" b="1" i="1" spc="13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– продолжение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При наличии серии (+две группы сведений о месте публикации):</a:t>
            </a:r>
          </a:p>
          <a:p>
            <a:r>
              <a:rPr lang="ru-RU" sz="2000" dirty="0"/>
              <a:t>Алешина, Л.С. Ленинград и окрестности : справочник-путеводитель / Л.С.</a:t>
            </a:r>
          </a:p>
          <a:p>
            <a:r>
              <a:rPr lang="ru-RU" sz="2000" dirty="0"/>
              <a:t>Алешина. – 3-е изд., </a:t>
            </a:r>
            <a:r>
              <a:rPr lang="ru-RU" sz="2000" dirty="0" err="1"/>
              <a:t>испр</a:t>
            </a:r>
            <a:r>
              <a:rPr lang="ru-RU" sz="2000" dirty="0"/>
              <a:t>. и доп. – Москва : Искусство ; Лейпциг : </a:t>
            </a:r>
            <a:r>
              <a:rPr lang="ru-RU" sz="2000" dirty="0" err="1"/>
              <a:t>Эдицион</a:t>
            </a:r>
            <a:r>
              <a:rPr lang="ru-RU" sz="2000" dirty="0"/>
              <a:t>,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1990. – 479 с. </a:t>
            </a:r>
            <a:endParaRPr lang="ru-RU" sz="2400" dirty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Без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издательства: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Симоненко </a:t>
            </a:r>
            <a:r>
              <a:rPr lang="ru-RU" sz="2000" dirty="0" smtClean="0"/>
              <a:t>В.Е</a:t>
            </a:r>
            <a:r>
              <a:rPr lang="ru-RU" sz="2000" dirty="0"/>
              <a:t>. Схемы разводки в русских народных хорах и хороводах </a:t>
            </a:r>
            <a:r>
              <a:rPr lang="ru-RU" sz="2000" dirty="0" smtClean="0"/>
              <a:t>: графическое </a:t>
            </a:r>
            <a:r>
              <a:rPr lang="ru-RU" sz="2000" dirty="0"/>
              <a:t>пособие / </a:t>
            </a:r>
            <a:r>
              <a:rPr lang="ru-RU" sz="2000" dirty="0" smtClean="0"/>
              <a:t>В.Е</a:t>
            </a:r>
            <a:r>
              <a:rPr lang="ru-RU" sz="2000" dirty="0"/>
              <a:t>. Симоненко. – Санкт-Петербург : [б. и.], </a:t>
            </a:r>
            <a:r>
              <a:rPr lang="ru-RU" sz="2000" dirty="0" smtClean="0"/>
              <a:t>1998. </a:t>
            </a:r>
            <a:r>
              <a:rPr lang="ru-RU" sz="2000" dirty="0"/>
              <a:t>– 11 с.</a:t>
            </a:r>
          </a:p>
          <a:p>
            <a:pPr>
              <a:spcBef>
                <a:spcPts val="1200"/>
              </a:spcBef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с двумя авторами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err="1" smtClean="0"/>
              <a:t>Бунатян</a:t>
            </a:r>
            <a:r>
              <a:rPr lang="ru-RU" sz="2000" dirty="0" smtClean="0"/>
              <a:t>, </a:t>
            </a:r>
            <a:r>
              <a:rPr lang="ru-RU" sz="2000" dirty="0"/>
              <a:t>Г. Г. Прогулки по рекам и каналам Санкт-Петербурга : путеводитель / </a:t>
            </a:r>
            <a:r>
              <a:rPr lang="ru-RU" sz="2000" dirty="0" smtClean="0"/>
              <a:t>Г.Г. </a:t>
            </a:r>
            <a:r>
              <a:rPr lang="ru-RU" sz="2000" dirty="0" err="1" smtClean="0"/>
              <a:t>Бунатян</a:t>
            </a:r>
            <a:r>
              <a:rPr lang="ru-RU" sz="2000" dirty="0"/>
              <a:t>, </a:t>
            </a:r>
            <a:r>
              <a:rPr lang="ru-RU" sz="2000" dirty="0" smtClean="0"/>
              <a:t>М.Г</a:t>
            </a:r>
            <a:r>
              <a:rPr lang="ru-RU" sz="2000" dirty="0"/>
              <a:t>. </a:t>
            </a:r>
            <a:r>
              <a:rPr lang="ru-RU" sz="2000" dirty="0" err="1"/>
              <a:t>Чарная</a:t>
            </a:r>
            <a:r>
              <a:rPr lang="ru-RU" sz="2000" dirty="0"/>
              <a:t>. – Санкт-Петербург : Паритет, </a:t>
            </a:r>
            <a:r>
              <a:rPr lang="ru-RU" sz="2000" dirty="0" smtClean="0"/>
              <a:t>2007. </a:t>
            </a:r>
            <a:r>
              <a:rPr lang="ru-RU" sz="2000" dirty="0"/>
              <a:t>– 254 с</a:t>
            </a:r>
            <a:r>
              <a:rPr lang="ru-RU" sz="2000" dirty="0" smtClean="0"/>
              <a:t>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Bef>
                <a:spcPts val="1200"/>
              </a:spcBef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с тремя авторами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smtClean="0"/>
              <a:t>Гриханов, Ю.А</a:t>
            </a:r>
            <a:r>
              <a:rPr lang="ru-RU" sz="2000" dirty="0"/>
              <a:t>. Библиотечные фонды: стратегия развития / </a:t>
            </a:r>
            <a:r>
              <a:rPr lang="ru-RU" sz="2000" dirty="0" smtClean="0"/>
              <a:t>Ю.А</a:t>
            </a:r>
            <a:r>
              <a:rPr lang="ru-RU" sz="2000" dirty="0"/>
              <a:t>. Гриханов, </a:t>
            </a:r>
            <a:r>
              <a:rPr lang="ru-RU" sz="2000" dirty="0" smtClean="0"/>
              <a:t>Н.З</a:t>
            </a:r>
            <a:r>
              <a:rPr lang="ru-RU" sz="2000" dirty="0"/>
              <a:t>. Стародубова, </a:t>
            </a:r>
            <a:r>
              <a:rPr lang="ru-RU" sz="2000" dirty="0" smtClean="0"/>
              <a:t>Н.И</a:t>
            </a:r>
            <a:r>
              <a:rPr lang="ru-RU" sz="2000" dirty="0"/>
              <a:t>. </a:t>
            </a:r>
            <a:r>
              <a:rPr lang="ru-RU" sz="2000" dirty="0" err="1" smtClean="0"/>
              <a:t>Хахалева</a:t>
            </a:r>
            <a:r>
              <a:rPr lang="ru-RU" sz="2000" dirty="0" smtClean="0"/>
              <a:t>. </a:t>
            </a:r>
            <a:r>
              <a:rPr lang="ru-RU" sz="2000" dirty="0"/>
              <a:t>– Москва : Пашков дом, </a:t>
            </a:r>
            <a:r>
              <a:rPr lang="ru-RU" sz="2000" dirty="0" smtClean="0"/>
              <a:t>2008. </a:t>
            </a:r>
            <a:r>
              <a:rPr lang="ru-RU" sz="2000" dirty="0"/>
              <a:t>– 143 с</a:t>
            </a:r>
            <a:r>
              <a:rPr lang="ru-RU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684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r>
              <a:rPr lang="ru-RU" sz="2000" i="1" dirty="0" smtClean="0"/>
              <a:t>Книжные издания (один автор, разные варианты описания по дальнейшим сведениям) </a:t>
            </a:r>
            <a:r>
              <a:rPr lang="ru-RU" sz="2000" b="1" i="1" spc="120" dirty="0" smtClean="0"/>
              <a:t>– продолжение</a:t>
            </a:r>
          </a:p>
          <a:p>
            <a:endParaRPr lang="ru-RU" sz="2000" dirty="0" smtClean="0"/>
          </a:p>
          <a:p>
            <a:pPr>
              <a:spcBef>
                <a:spcPts val="1200"/>
              </a:spcBef>
            </a:pP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с четырьмя авторами: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Информационно-библиографическая культура : учеб. пособие / В.В. Брежнева, Т.В. Захарчук, А.А. </a:t>
            </a:r>
            <a:r>
              <a:rPr lang="ru-RU" sz="2000" dirty="0" err="1"/>
              <a:t>Грузова</a:t>
            </a:r>
            <a:r>
              <a:rPr lang="ru-RU" sz="2000" dirty="0"/>
              <a:t>, М.И. Кий. – Санкт-Петербург : </a:t>
            </a:r>
            <a:r>
              <a:rPr lang="ru-RU" sz="2000" dirty="0" err="1"/>
              <a:t>СПбГИК</a:t>
            </a:r>
            <a:r>
              <a:rPr lang="ru-RU" sz="2000" dirty="0"/>
              <a:t>, 2017. – 203 с.</a:t>
            </a: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пятью и более авторами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:</a:t>
            </a:r>
          </a:p>
          <a:p>
            <a:r>
              <a:rPr lang="ru-RU" sz="2000" dirty="0"/>
              <a:t>Физическая культура и здоровый образ жизни : учеб. пособие / </a:t>
            </a:r>
            <a:r>
              <a:rPr lang="ru-RU" sz="2000" dirty="0" smtClean="0"/>
              <a:t>В.С</a:t>
            </a:r>
            <a:r>
              <a:rPr lang="ru-RU" sz="2000" dirty="0"/>
              <a:t>. </a:t>
            </a:r>
            <a:r>
              <a:rPr lang="ru-RU" sz="2000" dirty="0" err="1"/>
              <a:t>Кунарев</a:t>
            </a:r>
            <a:r>
              <a:rPr lang="ru-RU" sz="2000" dirty="0"/>
              <a:t>, </a:t>
            </a:r>
            <a:r>
              <a:rPr lang="ru-RU" sz="2000" dirty="0" smtClean="0"/>
              <a:t>И.И</a:t>
            </a:r>
            <a:r>
              <a:rPr lang="ru-RU" sz="2000" dirty="0"/>
              <a:t>. </a:t>
            </a:r>
            <a:r>
              <a:rPr lang="ru-RU" sz="2000" dirty="0" err="1"/>
              <a:t>Башмашникова</a:t>
            </a:r>
            <a:r>
              <a:rPr lang="ru-RU" sz="2000" dirty="0"/>
              <a:t>, </a:t>
            </a:r>
            <a:r>
              <a:rPr lang="ru-RU" sz="2000" dirty="0" smtClean="0"/>
              <a:t>В.Н</a:t>
            </a:r>
            <a:r>
              <a:rPr lang="ru-RU" sz="2000" dirty="0"/>
              <a:t>. </a:t>
            </a:r>
            <a:r>
              <a:rPr lang="ru-RU" sz="2000" dirty="0" err="1"/>
              <a:t>Бледнова</a:t>
            </a:r>
            <a:r>
              <a:rPr lang="ru-RU" sz="2000" dirty="0"/>
              <a:t> [и </a:t>
            </a:r>
            <a:r>
              <a:rPr lang="ru-RU" sz="2000" dirty="0" err="1"/>
              <a:t>др</a:t>
            </a:r>
            <a:r>
              <a:rPr lang="ru-RU" sz="2000" dirty="0" smtClean="0"/>
              <a:t>]. </a:t>
            </a:r>
            <a:r>
              <a:rPr lang="ru-RU" sz="2000" dirty="0"/>
              <a:t>– Санкт-Петербург : </a:t>
            </a:r>
            <a:r>
              <a:rPr lang="ru-RU" sz="2000" dirty="0" smtClean="0"/>
              <a:t>Изд-во </a:t>
            </a:r>
            <a:r>
              <a:rPr lang="ru-RU" sz="2000" dirty="0"/>
              <a:t>Рос. гос. </a:t>
            </a:r>
            <a:r>
              <a:rPr lang="ru-RU" sz="2000" dirty="0" err="1"/>
              <a:t>пед</a:t>
            </a:r>
            <a:r>
              <a:rPr lang="ru-RU" sz="2000" dirty="0"/>
              <a:t>. ун-та им. А. И. Герцена, </a:t>
            </a:r>
            <a:r>
              <a:rPr lang="ru-RU" sz="2000" dirty="0" smtClean="0"/>
              <a:t>2009. </a:t>
            </a:r>
            <a:r>
              <a:rPr lang="ru-RU" sz="2000" dirty="0"/>
              <a:t>– 138 с</a:t>
            </a:r>
            <a:r>
              <a:rPr lang="ru-RU" sz="2000" dirty="0" smtClean="0"/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или (есть необходимость в перечислении всех авторов)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smtClean="0"/>
              <a:t>Физическая </a:t>
            </a:r>
            <a:r>
              <a:rPr lang="ru-RU" sz="2000" dirty="0"/>
              <a:t>культура и здоровый образ жизни : учеб. пособие / </a:t>
            </a:r>
            <a:r>
              <a:rPr lang="ru-RU" sz="2000" dirty="0" smtClean="0"/>
              <a:t>В.С</a:t>
            </a:r>
            <a:r>
              <a:rPr lang="ru-RU" sz="2000" dirty="0"/>
              <a:t>. </a:t>
            </a:r>
            <a:r>
              <a:rPr lang="ru-RU" sz="2000" dirty="0" err="1"/>
              <a:t>Кунарев</a:t>
            </a:r>
            <a:r>
              <a:rPr lang="ru-RU" sz="2000" dirty="0"/>
              <a:t>, </a:t>
            </a:r>
            <a:r>
              <a:rPr lang="ru-RU" sz="2000" dirty="0" smtClean="0"/>
              <a:t>И.И</a:t>
            </a:r>
            <a:r>
              <a:rPr lang="ru-RU" sz="2000" dirty="0"/>
              <a:t>. </a:t>
            </a:r>
            <a:r>
              <a:rPr lang="ru-RU" sz="2000" dirty="0" err="1"/>
              <a:t>Башмашникова</a:t>
            </a:r>
            <a:r>
              <a:rPr lang="ru-RU" sz="2000" dirty="0"/>
              <a:t>, </a:t>
            </a:r>
            <a:r>
              <a:rPr lang="ru-RU" sz="2000" dirty="0" smtClean="0"/>
              <a:t>В.Н</a:t>
            </a:r>
            <a:r>
              <a:rPr lang="ru-RU" sz="2000" dirty="0"/>
              <a:t>. </a:t>
            </a:r>
            <a:r>
              <a:rPr lang="ru-RU" sz="2000" dirty="0" err="1"/>
              <a:t>Бледнова</a:t>
            </a:r>
            <a:r>
              <a:rPr lang="ru-RU" sz="2000" dirty="0"/>
              <a:t>, </a:t>
            </a:r>
            <a:r>
              <a:rPr lang="ru-RU" sz="2000" dirty="0" smtClean="0"/>
              <a:t>Е.Н</a:t>
            </a:r>
            <a:r>
              <a:rPr lang="ru-RU" sz="2000" dirty="0"/>
              <a:t>. Кораблева, </a:t>
            </a:r>
            <a:r>
              <a:rPr lang="ru-RU" sz="2000" dirty="0" smtClean="0"/>
              <a:t>А.А</a:t>
            </a:r>
            <a:r>
              <a:rPr lang="ru-RU" sz="2000" dirty="0"/>
              <a:t>. </a:t>
            </a:r>
            <a:r>
              <a:rPr lang="ru-RU" sz="2000" dirty="0" smtClean="0"/>
              <a:t>Фроленков. </a:t>
            </a:r>
            <a:r>
              <a:rPr lang="ru-RU" sz="2000" dirty="0"/>
              <a:t>– Санкт-Петербург : Изд-во Рос. гос. </a:t>
            </a:r>
            <a:r>
              <a:rPr lang="ru-RU" sz="2000" dirty="0" err="1"/>
              <a:t>пед</a:t>
            </a:r>
            <a:r>
              <a:rPr lang="ru-RU" sz="2000" dirty="0"/>
              <a:t>. ун-та им. А.И. Герцена, </a:t>
            </a:r>
            <a:r>
              <a:rPr lang="ru-RU" sz="2000" dirty="0" smtClean="0"/>
              <a:t>2009. – </a:t>
            </a:r>
            <a:r>
              <a:rPr lang="ru-RU" sz="2000" dirty="0"/>
              <a:t>138 с</a:t>
            </a:r>
            <a:r>
              <a:rPr lang="ru-RU" sz="2000" dirty="0" smtClean="0"/>
              <a:t>.</a:t>
            </a:r>
          </a:p>
          <a:p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Книги, описанные под заглавием (сборники под общим заглавием):</a:t>
            </a:r>
          </a:p>
          <a:p>
            <a:r>
              <a:rPr lang="ru-RU" sz="2000" dirty="0"/>
              <a:t>Знаменитые музеи-усадьбы России / сост. И. С. </a:t>
            </a:r>
            <a:r>
              <a:rPr lang="ru-RU" sz="2000" dirty="0" err="1"/>
              <a:t>Ненарокомова</a:t>
            </a:r>
            <a:r>
              <a:rPr lang="ru-RU" sz="2000" dirty="0"/>
              <a:t>. – Москва : АСТ-</a:t>
            </a:r>
          </a:p>
          <a:p>
            <a:r>
              <a:rPr lang="ru-RU" sz="2000" dirty="0"/>
              <a:t>Пресс, </a:t>
            </a:r>
            <a:r>
              <a:rPr lang="ru-RU" sz="2000" dirty="0" smtClean="0"/>
              <a:t>2010. </a:t>
            </a:r>
            <a:r>
              <a:rPr lang="ru-RU" sz="2000" dirty="0"/>
              <a:t>– 383 </a:t>
            </a:r>
            <a:r>
              <a:rPr lang="ru-RU" sz="2000" dirty="0" smtClean="0"/>
              <a:t>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389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r>
              <a:rPr lang="ru-RU" sz="2000" i="1" dirty="0" smtClean="0"/>
              <a:t>Книжные издания </a:t>
            </a:r>
            <a:r>
              <a:rPr lang="ru-RU" sz="2000" b="1" i="1" spc="120" dirty="0" smtClean="0"/>
              <a:t>– продолжение</a:t>
            </a:r>
          </a:p>
          <a:p>
            <a:endParaRPr lang="ru-RU" sz="2000" dirty="0" smtClean="0"/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Уставы: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Профессиональный союз работников народного образования и науки Российской Федерации. Устав Профессионального союза работников народного образования и науки Российской Федерации : утвержден учредительным I съездом Профсоюза 27 сентября 1990 г. : изменения и дополнения внесены II съездом Профсоюза 4 апреля 1995 года, III съездом Профсоюза 5 апреля 2000 года, V съездом Профсоюза 5 апреля 2005 года, VI съездом Профсоюза 31 марта 2010 года. - Москва : [</a:t>
            </a:r>
            <a:r>
              <a:rPr lang="ru-RU" sz="2000" dirty="0" err="1"/>
              <a:t>б.и</a:t>
            </a:r>
            <a:r>
              <a:rPr lang="ru-RU" sz="2000" dirty="0"/>
              <a:t>.], 2010. - 48, [1] с</a:t>
            </a:r>
            <a:r>
              <a:rPr lang="ru-RU" sz="2000" dirty="0" smtClean="0"/>
              <a:t>.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Книги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описанные под заглавием (сборники под общим заглавием):</a:t>
            </a:r>
          </a:p>
          <a:p>
            <a:r>
              <a:rPr lang="ru-RU" sz="2000" dirty="0"/>
              <a:t>Знаменитые музеи-усадьбы России / сост. И. С. </a:t>
            </a:r>
            <a:r>
              <a:rPr lang="ru-RU" sz="2000" dirty="0" err="1"/>
              <a:t>Ненарокомова</a:t>
            </a:r>
            <a:r>
              <a:rPr lang="ru-RU" sz="2000" dirty="0"/>
              <a:t>. – Москва : АСТ-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Пресс, </a:t>
            </a:r>
            <a:r>
              <a:rPr lang="ru-RU" sz="2000" dirty="0" smtClean="0"/>
              <a:t>2010. </a:t>
            </a:r>
            <a:r>
              <a:rPr lang="ru-RU" sz="2000" dirty="0"/>
              <a:t>– 383 </a:t>
            </a:r>
            <a:r>
              <a:rPr lang="ru-RU" sz="2000" dirty="0" smtClean="0"/>
              <a:t>с.</a:t>
            </a:r>
            <a:endParaRPr lang="ru-RU" sz="2000" dirty="0"/>
          </a:p>
          <a:p>
            <a:r>
              <a:rPr lang="ru-RU" sz="2000" dirty="0"/>
              <a:t>Мир и война : очерки из истории рус. сов. драматургии 1946–1980 гг. / РАН, Гос.</a:t>
            </a:r>
          </a:p>
          <a:p>
            <a:r>
              <a:rPr lang="ru-RU" sz="2000" dirty="0"/>
              <a:t>ин-т искусствознания ; отв. ред. И. Л. Вишневская. – Москва : </a:t>
            </a:r>
            <a:r>
              <a:rPr lang="ru-RU" sz="2000" dirty="0" err="1"/>
              <a:t>Ленанд</a:t>
            </a:r>
            <a:r>
              <a:rPr lang="ru-RU" sz="2000" dirty="0"/>
              <a:t>, </a:t>
            </a:r>
            <a:r>
              <a:rPr lang="ru-RU" sz="2000" dirty="0" smtClean="0"/>
              <a:t>2009. </a:t>
            </a:r>
            <a:r>
              <a:rPr lang="ru-RU" sz="2000" dirty="0"/>
              <a:t>–</a:t>
            </a:r>
          </a:p>
          <a:p>
            <a:r>
              <a:rPr lang="ru-RU" sz="2000" dirty="0"/>
              <a:t>287 </a:t>
            </a:r>
            <a:r>
              <a:rPr lang="ru-RU" sz="2000" dirty="0" smtClean="0"/>
              <a:t>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770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47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r>
              <a:rPr lang="ru-RU" sz="2000" i="1" dirty="0" smtClean="0"/>
              <a:t>Книжные издания </a:t>
            </a:r>
            <a:r>
              <a:rPr lang="ru-RU" sz="2000" b="1" i="1" spc="120" dirty="0" smtClean="0"/>
              <a:t>– продолжение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Законодательные </a:t>
            </a: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материалы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Российская Федерация. Законы. Об общих принципах организации местного самоуправления в Российской Федерации : Федеральный закон № 131-ФЗ : [принят Государственной думой 16 сентября 2003 года : одобрен Советом Федерации 24 сентября 2003 года]. - Москва : Проспект ; Санкт-Петербург : Кодекс, 2017. - 158 с.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Российская Федерация. Законы. Уголовный кодекс Российской Федерации : УК : текст с изменениями и дополнениями на 1 августа 2017 года :[принят Государственной думой 24 мая 1996 года : одобрен Советом Федерации 5 </a:t>
            </a:r>
            <a:r>
              <a:rPr lang="ru-RU" sz="2000" dirty="0" smtClean="0"/>
              <a:t>июня</a:t>
            </a:r>
            <a:r>
              <a:rPr lang="en-US" sz="2000" dirty="0" smtClean="0"/>
              <a:t> </a:t>
            </a:r>
            <a:r>
              <a:rPr lang="ru-RU" sz="2000" dirty="0" smtClean="0"/>
              <a:t>1996 </a:t>
            </a:r>
            <a:r>
              <a:rPr lang="ru-RU" sz="2000" dirty="0"/>
              <a:t>года]. - Москва : </a:t>
            </a:r>
            <a:r>
              <a:rPr lang="ru-RU" sz="2000" dirty="0" err="1"/>
              <a:t>Эксмо</a:t>
            </a:r>
            <a:r>
              <a:rPr lang="ru-RU" sz="2000" dirty="0"/>
              <a:t>, 2017. - 350 с</a:t>
            </a:r>
            <a:r>
              <a:rPr lang="ru-RU" sz="2000" dirty="0" smtClean="0"/>
              <a:t>.</a:t>
            </a:r>
          </a:p>
          <a:p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Правила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Правила обеспечения безопасности при выводе из эксплуатации ядерных установок ядерного топливного цикла : (НП-057-17) : официальное издание : утверждены Федеральной службой по экологическому, технологическому и атомному надзору от 14.06.17 : введены в действие 23.07.17. - Москва : НТЦ ЯРБ. - 32 с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294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48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  <a:endParaRPr lang="ru-RU" sz="2000" dirty="0" smtClean="0"/>
          </a:p>
          <a:p>
            <a:endParaRPr lang="ru-RU" sz="2000" i="1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Стандарты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600"/>
              </a:spcAft>
            </a:pPr>
            <a:r>
              <a:rPr lang="ru-RU" sz="2000" dirty="0" smtClean="0"/>
              <a:t>ГОСТ </a:t>
            </a:r>
            <a:r>
              <a:rPr lang="ru-RU" sz="2000" dirty="0"/>
              <a:t>Р 57618.1–2017. Инфраструктура маломерного флота. Общие положения : национальный стандарт Российской Федерации : издание официальное : утвержден и введен в действие Приказом Федерального агентства по техническому регулированию и метрологии от 17 августа 2017 г. № 914-ст : введен впервые : дата введения </a:t>
            </a:r>
            <a:r>
              <a:rPr lang="ru-RU" sz="2000" dirty="0" smtClean="0"/>
              <a:t>2018-01-01. </a:t>
            </a:r>
            <a:r>
              <a:rPr lang="ru-RU" sz="2000" dirty="0"/>
              <a:t>– Москва : </a:t>
            </a:r>
            <a:r>
              <a:rPr lang="ru-RU" sz="2000" dirty="0" err="1"/>
              <a:t>Стандартинформ</a:t>
            </a:r>
            <a:r>
              <a:rPr lang="ru-RU" sz="2000" dirty="0"/>
              <a:t>, 2017. – IV, 7 c.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ГОСТ Р 57564–2017. Организация и проведение работ по международной стандартизации в Российской Федерации : национальный стандарт Российской Федерации : издание официальное : утвержден и введен в действие Приказом Федерального агентства по техническому регулированию и метрологии от 28 июля 2017 г. № 767-ст : введен впервые : дата введения </a:t>
            </a:r>
            <a:r>
              <a:rPr lang="ru-RU" sz="2000" dirty="0" smtClean="0"/>
              <a:t>2017-12-01. </a:t>
            </a:r>
            <a:r>
              <a:rPr lang="ru-RU" sz="2000" dirty="0"/>
              <a:t>– Москва : </a:t>
            </a:r>
            <a:r>
              <a:rPr lang="ru-RU" sz="2000" dirty="0" err="1"/>
              <a:t>Стандартинформ</a:t>
            </a:r>
            <a:r>
              <a:rPr lang="ru-RU" sz="2000" dirty="0"/>
              <a:t>, 2017. – V, 43, [1] с. </a:t>
            </a:r>
            <a:endParaRPr lang="en-US" sz="2000" dirty="0" smtClean="0"/>
          </a:p>
          <a:p>
            <a:r>
              <a:rPr lang="ru-RU" sz="2000" dirty="0"/>
              <a:t>ГОСТ 7.0.100-2018. Библиографическая запись. Библиографическое описание. Общие требования и правила составления : национальный </a:t>
            </a:r>
            <a:r>
              <a:rPr lang="ru-RU" sz="2000" dirty="0" smtClean="0"/>
              <a:t>стандарт </a:t>
            </a:r>
            <a:r>
              <a:rPr lang="ru-RU" sz="2000" dirty="0"/>
              <a:t>: издание официальное : утвержден и введен в действие Приказом Федерального агентства по техническому регулированию и метрологии от </a:t>
            </a:r>
            <a:r>
              <a:rPr lang="ru-RU" sz="2000" dirty="0"/>
              <a:t>3</a:t>
            </a:r>
            <a:r>
              <a:rPr lang="ru-RU" sz="2000" dirty="0" smtClean="0"/>
              <a:t> декабря 2018 </a:t>
            </a:r>
            <a:r>
              <a:rPr lang="ru-RU" sz="2000" dirty="0"/>
              <a:t>г. </a:t>
            </a:r>
            <a:r>
              <a:rPr lang="ru-RU" sz="2000" dirty="0" smtClean="0"/>
              <a:t>№ 1050-ст</a:t>
            </a:r>
            <a:r>
              <a:rPr lang="ru-RU" sz="2000" dirty="0"/>
              <a:t>. – Москва : </a:t>
            </a:r>
            <a:r>
              <a:rPr lang="ru-RU" sz="2000" dirty="0" err="1"/>
              <a:t>Стандартинформ</a:t>
            </a:r>
            <a:r>
              <a:rPr lang="ru-RU" sz="2000" dirty="0"/>
              <a:t>, 2018. – </a:t>
            </a:r>
            <a:r>
              <a:rPr lang="en-US" sz="2000" smtClean="0"/>
              <a:t>IV, </a:t>
            </a:r>
            <a:r>
              <a:rPr lang="ru-RU" sz="2000" smtClean="0"/>
              <a:t>124 </a:t>
            </a:r>
            <a:r>
              <a:rPr lang="ru-RU" sz="2000" dirty="0"/>
              <a:t>с.</a:t>
            </a:r>
          </a:p>
        </p:txBody>
      </p:sp>
    </p:spTree>
    <p:extLst>
      <p:ext uri="{BB962C8B-B14F-4D97-AF65-F5344CB8AC3E}">
        <p14:creationId xmlns:p14="http://schemas.microsoft.com/office/powerpoint/2010/main" val="9248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49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Одночастные монографические ресурсы:</a:t>
            </a:r>
          </a:p>
          <a:p>
            <a:endParaRPr lang="ru-RU" sz="2000" dirty="0" smtClean="0"/>
          </a:p>
          <a:p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Патентные документы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 smtClean="0"/>
              <a:t>Патент </a:t>
            </a:r>
            <a:r>
              <a:rPr lang="ru-RU" sz="2000" dirty="0"/>
              <a:t>№ 2638963 Российская Федерация, МПК C08L 95/00 (2006.01), C04B 26/26 (2006.01). Концентрированное </a:t>
            </a:r>
            <a:r>
              <a:rPr lang="ru-RU" sz="2000" dirty="0" err="1"/>
              <a:t>полимербитумное</a:t>
            </a:r>
            <a:r>
              <a:rPr lang="ru-RU" sz="2000" dirty="0"/>
              <a:t> вяжущее для «сухого» ввода и способ его получения : № 2017101011 : </a:t>
            </a:r>
            <a:r>
              <a:rPr lang="ru-RU" sz="2000" dirty="0" err="1"/>
              <a:t>заявл</a:t>
            </a:r>
            <a:r>
              <a:rPr lang="ru-RU" sz="2000" dirty="0"/>
              <a:t>. 12.01.2017 : </a:t>
            </a:r>
            <a:r>
              <a:rPr lang="ru-RU" sz="2000" dirty="0" err="1"/>
              <a:t>опубл</a:t>
            </a:r>
            <a:r>
              <a:rPr lang="ru-RU" sz="2000" dirty="0"/>
              <a:t>. 19.12.2017 / Белкин </a:t>
            </a:r>
            <a:r>
              <a:rPr lang="ru-RU" sz="2000" dirty="0" smtClean="0"/>
              <a:t>С.Г</a:t>
            </a:r>
            <a:r>
              <a:rPr lang="ru-RU" sz="2000" dirty="0"/>
              <a:t>., Дьяченко </a:t>
            </a:r>
            <a:r>
              <a:rPr lang="ru-RU" sz="2000" dirty="0" smtClean="0"/>
              <a:t>А.У</a:t>
            </a:r>
            <a:r>
              <a:rPr lang="ru-RU" sz="2000" dirty="0"/>
              <a:t>. – 7 с</a:t>
            </a:r>
            <a:r>
              <a:rPr lang="ru-RU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Авторские свидетельства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dirty="0"/>
              <a:t>А. с. 1007970 СССР, МПК 25 </a:t>
            </a:r>
            <a:r>
              <a:rPr lang="en-US" sz="2000" dirty="0"/>
              <a:t>J</a:t>
            </a:r>
            <a:r>
              <a:rPr lang="ru-RU" sz="2000" dirty="0"/>
              <a:t> 15/11. Устройство для захвата деталей : №3360585/25-08 : </a:t>
            </a:r>
            <a:r>
              <a:rPr lang="ru-RU" sz="2000" dirty="0" err="1"/>
              <a:t>заявл</a:t>
            </a:r>
            <a:r>
              <a:rPr lang="ru-RU" sz="2000" dirty="0"/>
              <a:t>. 23.11.81 : </a:t>
            </a:r>
            <a:r>
              <a:rPr lang="ru-RU" sz="2000" dirty="0" err="1"/>
              <a:t>опубл</a:t>
            </a:r>
            <a:r>
              <a:rPr lang="ru-RU" sz="2000" dirty="0"/>
              <a:t>. 30.03.83 / Ваулин В. С., </a:t>
            </a:r>
            <a:r>
              <a:rPr lang="ru-RU" sz="2000" dirty="0" err="1"/>
              <a:t>Калов</a:t>
            </a:r>
            <a:r>
              <a:rPr lang="ru-RU" sz="2000" dirty="0"/>
              <a:t> В. К. (СССР). – </a:t>
            </a:r>
            <a:r>
              <a:rPr lang="ru-RU" sz="2000" dirty="0" err="1"/>
              <a:t>Бюл</a:t>
            </a:r>
            <a:r>
              <a:rPr lang="ru-RU" sz="2000" dirty="0"/>
              <a:t>. №12. – 2 с</a:t>
            </a:r>
            <a:r>
              <a:rPr lang="ru-RU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Свидетельства о регистрации программ для ЭВМ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ru-RU" sz="2000" dirty="0" smtClean="0"/>
              <a:t>Свидетельство </a:t>
            </a:r>
            <a:r>
              <a:rPr lang="ru-RU" sz="2000" dirty="0"/>
              <a:t>о государственной регистрации программ для ЭВМ  № 2014661615. Программный комплекс итоговой аттестации знаний, автоматизированного анализа и вывода результатов аттестации группы учащихся студентов по </a:t>
            </a:r>
            <a:r>
              <a:rPr lang="ru-RU" sz="2000" dirty="0" err="1"/>
              <a:t>балльнорейтинговой</a:t>
            </a:r>
            <a:r>
              <a:rPr lang="ru-RU" sz="2000" dirty="0"/>
              <a:t> системе (БРС) на основе прикладного математического пакета </a:t>
            </a:r>
            <a:r>
              <a:rPr lang="ru-RU" sz="2000" dirty="0" err="1"/>
              <a:t>Maple</a:t>
            </a:r>
            <a:r>
              <a:rPr lang="ru-RU" sz="2000" dirty="0"/>
              <a:t>, его приложения </a:t>
            </a:r>
            <a:r>
              <a:rPr lang="ru-RU" sz="2000" dirty="0" err="1" smtClean="0"/>
              <a:t>Maplet</a:t>
            </a:r>
            <a:r>
              <a:rPr lang="ru-RU" sz="2000" dirty="0" smtClean="0"/>
              <a:t> </a:t>
            </a:r>
            <a:r>
              <a:rPr lang="ru-RU" sz="2000" dirty="0"/>
              <a:t>и </a:t>
            </a:r>
            <a:r>
              <a:rPr lang="ru-RU" sz="2000" dirty="0" err="1"/>
              <a:t>Microsoft</a:t>
            </a:r>
            <a:r>
              <a:rPr lang="ru-RU" sz="2000" dirty="0"/>
              <a:t> </a:t>
            </a:r>
            <a:r>
              <a:rPr lang="ru-RU" sz="2000" dirty="0" err="1"/>
              <a:t>Exel</a:t>
            </a:r>
            <a:r>
              <a:rPr lang="ru-RU" sz="2000" dirty="0"/>
              <a:t> :  </a:t>
            </a:r>
            <a:r>
              <a:rPr lang="ru-RU" sz="2000" dirty="0" smtClean="0"/>
              <a:t>№ 2014619341 </a:t>
            </a:r>
            <a:r>
              <a:rPr lang="ru-RU" sz="2000" dirty="0"/>
              <a:t>: </a:t>
            </a:r>
            <a:r>
              <a:rPr lang="ru-RU" sz="2000" dirty="0" err="1"/>
              <a:t>заявл</a:t>
            </a:r>
            <a:r>
              <a:rPr lang="ru-RU" sz="2000" dirty="0"/>
              <a:t>. 12.09.14 : </a:t>
            </a:r>
            <a:r>
              <a:rPr lang="ru-RU" sz="2000" dirty="0" err="1"/>
              <a:t>опубл</a:t>
            </a:r>
            <a:r>
              <a:rPr lang="ru-RU" sz="2000" dirty="0"/>
              <a:t>. 10.11.14 / Ю.Г. Игнатьев, А.Р. </a:t>
            </a:r>
            <a:r>
              <a:rPr lang="ru-RU" sz="2000" dirty="0" err="1"/>
              <a:t>Самигуллина</a:t>
            </a:r>
            <a:r>
              <a:rPr lang="ru-RU" sz="2000" dirty="0"/>
              <a:t>, А.А. Агафонов. – 1 с.</a:t>
            </a:r>
          </a:p>
        </p:txBody>
      </p:sp>
    </p:spTree>
    <p:extLst>
      <p:ext uri="{BB962C8B-B14F-4D97-AF65-F5344CB8AC3E}">
        <p14:creationId xmlns:p14="http://schemas.microsoft.com/office/powerpoint/2010/main" val="204230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6377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монография ‑ научное или научно-популярное книжное издание, содержащее полное и всестороннее исследование одной проблемы или темы и принадлежащее одному или нескольким авторам;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автореферат диссертации ‑ научное издание в виде брошюры, содержащее составленный автором реферат проведенного им исследования, предоставляемого на соискание ученой степени;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препринт ‑ научное издание, содержащее материалы предварительного характера, опубликованные до выхода в свет издания, в котором они могут быть помещены;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сборник научных трудов ‑ сборник, содержащий исследовательские материалы научных учреждений, учебных заведений или обществ;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материалы научной конференции ‑ научный непериодический сборник, содержащий итоги научной конференции (программы, доклады, рекомендации, решения);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60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50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Депонированные научные работы:</a:t>
            </a:r>
            <a:endParaRPr lang="ru-RU" sz="2000" b="1" dirty="0" smtClean="0"/>
          </a:p>
          <a:p>
            <a:endParaRPr lang="ru-RU" sz="2000" dirty="0" smtClean="0"/>
          </a:p>
          <a:p>
            <a:pPr>
              <a:spcAft>
                <a:spcPts val="1200"/>
              </a:spcAft>
            </a:pPr>
            <a:r>
              <a:rPr lang="ru-RU" sz="2000" dirty="0" err="1" smtClean="0"/>
              <a:t>Лабынцев</a:t>
            </a:r>
            <a:r>
              <a:rPr lang="ru-RU" sz="2000" dirty="0"/>
              <a:t>, Н. Т. Профессионально-общественная аккредитация и независимая оценка квалификаций в области подготовки кадров и осуществления бухгалтерской деятельности / Н. Т. </a:t>
            </a:r>
            <a:r>
              <a:rPr lang="ru-RU" sz="2000" dirty="0" err="1"/>
              <a:t>Лабынцев</a:t>
            </a:r>
            <a:r>
              <a:rPr lang="ru-RU" sz="2000" dirty="0"/>
              <a:t>, Е. А. </a:t>
            </a:r>
            <a:r>
              <a:rPr lang="ru-RU" sz="2000" dirty="0" err="1"/>
              <a:t>Шароватова</a:t>
            </a:r>
            <a:r>
              <a:rPr lang="ru-RU" sz="2000" dirty="0"/>
              <a:t> ; Ростовский государственный экономический университет (РИНХ). – Ростов-на-Дону, 2017. – 305 с. – </a:t>
            </a:r>
            <a:r>
              <a:rPr lang="ru-RU" sz="2000" dirty="0" err="1"/>
              <a:t>Деп</a:t>
            </a:r>
            <a:r>
              <a:rPr lang="ru-RU" sz="2000" dirty="0"/>
              <a:t>. в ВИНИТИ РАН 10.01.2017 № </a:t>
            </a:r>
            <a:r>
              <a:rPr lang="ru-RU" sz="2000" dirty="0" smtClean="0"/>
              <a:t>1-В2017.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1200"/>
              </a:spcAft>
            </a:pPr>
            <a:r>
              <a:rPr lang="ru-RU" sz="2000" b="1" dirty="0"/>
              <a:t>Неопубликованные </a:t>
            </a:r>
            <a:r>
              <a:rPr lang="ru-RU" sz="2000" b="1" dirty="0" smtClean="0"/>
              <a:t>документы:</a:t>
            </a:r>
            <a:endParaRPr lang="ru-RU" sz="2000" b="1" dirty="0"/>
          </a:p>
          <a:p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Диссертация и автореферат </a:t>
            </a: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диссертации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Аврамова, Е. В. Публичная библиотека в системе непрерывного </a:t>
            </a:r>
            <a:r>
              <a:rPr lang="ru-RU" sz="2000" dirty="0" err="1"/>
              <a:t>библиотечноинформационного</a:t>
            </a:r>
            <a:r>
              <a:rPr lang="ru-RU" sz="2000" dirty="0"/>
              <a:t> образования : специальность 05.25.03 «Библиотековедение, </a:t>
            </a:r>
            <a:r>
              <a:rPr lang="ru-RU" sz="2000" dirty="0" err="1"/>
              <a:t>библиографоведение</a:t>
            </a:r>
            <a:r>
              <a:rPr lang="ru-RU" sz="2000" dirty="0"/>
              <a:t> и книговедение» : диссертация на соискание ученой степени </a:t>
            </a:r>
            <a:r>
              <a:rPr lang="ru-RU" sz="2000" dirty="0" smtClean="0"/>
              <a:t>кандидата педагогических </a:t>
            </a:r>
            <a:r>
              <a:rPr lang="ru-RU" sz="2000" dirty="0"/>
              <a:t>наук / Аврамова Елена Викторовна ; Санкт-Петербургский государственный институт культуры. – Санкт-Петербург, 2017. – 361 с. </a:t>
            </a:r>
          </a:p>
          <a:p>
            <a:pPr>
              <a:spcAft>
                <a:spcPts val="1200"/>
              </a:spcAft>
            </a:pPr>
            <a:r>
              <a:rPr lang="ru-RU" sz="2000" dirty="0" err="1"/>
              <a:t>Величковский</a:t>
            </a:r>
            <a:r>
              <a:rPr lang="ru-RU" sz="2000" dirty="0"/>
              <a:t>, Б. Б. Функциональная организация рабочей памяти : специальность 19.00.01 «Общая психология, психология личности, история психологии» : автореферат диссертации на соискание ученой степени доктора психологических наук / </a:t>
            </a:r>
            <a:r>
              <a:rPr lang="ru-RU" sz="2000" dirty="0" err="1"/>
              <a:t>Величковский</a:t>
            </a:r>
            <a:r>
              <a:rPr lang="ru-RU" sz="2000" dirty="0"/>
              <a:t> Борис Борисович ; Московский государственный университет им. М. В. Ломоносова. – Москва, 2017. – 44 с. – Место защиты: Ин-т психологии РАН. </a:t>
            </a:r>
          </a:p>
        </p:txBody>
      </p:sp>
    </p:spTree>
    <p:extLst>
      <p:ext uri="{BB962C8B-B14F-4D97-AF65-F5344CB8AC3E}">
        <p14:creationId xmlns:p14="http://schemas.microsoft.com/office/powerpoint/2010/main" val="34510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51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Многочастные монографические ресурсы:</a:t>
            </a:r>
            <a:endParaRPr lang="ru-RU" sz="2000" b="1" dirty="0" smtClean="0"/>
          </a:p>
          <a:p>
            <a:endParaRPr lang="ru-RU" sz="2000" dirty="0" smtClean="0"/>
          </a:p>
          <a:p>
            <a:pPr>
              <a:spcAft>
                <a:spcPts val="1200"/>
              </a:spcAft>
            </a:pP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Издание в целом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Голсуорси, Д. Сага о Форсайтах : [в 2 томах] / Джон Голсуорси ; перевод с английского М. </a:t>
            </a:r>
            <a:r>
              <a:rPr lang="ru-RU" sz="2000" dirty="0" err="1"/>
              <a:t>Лорие</a:t>
            </a:r>
            <a:r>
              <a:rPr lang="ru-RU" sz="2000" dirty="0"/>
              <a:t> [и др.]. – Москва : Время, 2017. – 2 </a:t>
            </a:r>
            <a:r>
              <a:rPr lang="ru-RU" sz="2000" dirty="0" smtClean="0"/>
              <a:t>т.</a:t>
            </a:r>
            <a:endParaRPr lang="ru-RU" sz="2000" dirty="0"/>
          </a:p>
          <a:p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Отдельный том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Жукова, Н. С. Инженерные системы и </a:t>
            </a:r>
            <a:r>
              <a:rPr lang="ru-RU" sz="2000" dirty="0" smtClean="0"/>
              <a:t>сооружения. Учебное </a:t>
            </a:r>
            <a:r>
              <a:rPr lang="ru-RU" sz="2000" dirty="0"/>
              <a:t>пособие. В 3 частях</a:t>
            </a:r>
            <a:r>
              <a:rPr lang="ru-RU" sz="2000" dirty="0" smtClean="0"/>
              <a:t>. Часть </a:t>
            </a:r>
            <a:r>
              <a:rPr lang="ru-RU" sz="2000" dirty="0"/>
              <a:t>1. Отопление и вентиляция / </a:t>
            </a:r>
            <a:r>
              <a:rPr lang="ru-RU" sz="2000" dirty="0" smtClean="0"/>
              <a:t>Н. С</a:t>
            </a:r>
            <a:r>
              <a:rPr lang="ru-RU" sz="2000" dirty="0"/>
              <a:t>. Жукова, В. Н. </a:t>
            </a:r>
            <a:r>
              <a:rPr lang="ru-RU" sz="2000" dirty="0" smtClean="0"/>
              <a:t>Азаров. </a:t>
            </a:r>
            <a:r>
              <a:rPr lang="ru-RU" sz="2000" dirty="0"/>
              <a:t>– Волгоград : </a:t>
            </a:r>
            <a:r>
              <a:rPr lang="ru-RU" sz="2000" dirty="0" err="1"/>
              <a:t>ВолгГТУ</a:t>
            </a:r>
            <a:r>
              <a:rPr lang="ru-RU" sz="2000" dirty="0"/>
              <a:t>, 2017. – 89, [3] </a:t>
            </a:r>
            <a:r>
              <a:rPr lang="ru-RU" sz="2000" dirty="0" smtClean="0"/>
              <a:t>с.</a:t>
            </a:r>
          </a:p>
          <a:p>
            <a:pPr>
              <a:spcAft>
                <a:spcPts val="1200"/>
              </a:spcAft>
            </a:pPr>
            <a:r>
              <a:rPr lang="ru-RU" sz="2000" b="1" dirty="0"/>
              <a:t>Составные части ресурсов:</a:t>
            </a:r>
          </a:p>
          <a:p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Статья, раздел из монографического издания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Калинина, Г. П. Развитие научно-методической работы в Книжной палате / Г. П. Калинина, В. П. Смирнова // Российская книжная палата: славное прошлое и надежное будущее : материалы научно-методической конференции к 100 </a:t>
            </a:r>
            <a:r>
              <a:rPr lang="ru-RU" sz="2000" dirty="0" err="1"/>
              <a:t>летию</a:t>
            </a:r>
            <a:r>
              <a:rPr lang="ru-RU" sz="2000" dirty="0"/>
              <a:t> РКП / Информационное телеграфное агентство России (ИТАР-ТАСС), филиал «Российская книжная палата»; под общей редакцией К. М. Сухорукова. – Москва : РКП 2017. – С. 61–78.</a:t>
            </a:r>
          </a:p>
        </p:txBody>
      </p:sp>
    </p:spTree>
    <p:extLst>
      <p:ext uri="{BB962C8B-B14F-4D97-AF65-F5344CB8AC3E}">
        <p14:creationId xmlns:p14="http://schemas.microsoft.com/office/powerpoint/2010/main" val="194367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52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b="1" dirty="0" smtClean="0"/>
              <a:t>Составные </a:t>
            </a:r>
            <a:r>
              <a:rPr lang="ru-RU" sz="2000" b="1" dirty="0"/>
              <a:t>части ресурсов:</a:t>
            </a:r>
          </a:p>
          <a:p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Статья, раздел из сериального издания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Ясин, Е. Г. Евгений Ясин: «Революция, если вы не заметили, уже состоялась» // Новая газета. – 2017. – 22 дек. (№ 143). – С. 6–7</a:t>
            </a:r>
            <a:r>
              <a:rPr lang="ru-RU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Влияние психологических свойств личности на графическое воспроизведение зрительной информации / С. К. </a:t>
            </a:r>
            <a:r>
              <a:rPr lang="ru-RU" sz="2000" dirty="0" err="1"/>
              <a:t>Быструшкин</a:t>
            </a:r>
            <a:r>
              <a:rPr lang="ru-RU" sz="2000" dirty="0"/>
              <a:t>, О. Я. Созонова, Н. Г. Петрова [и др.] // Сибирский педагогический журнал. – 2017. – № 4. – С. 136–144.</a:t>
            </a:r>
          </a:p>
          <a:p>
            <a:pPr>
              <a:spcAft>
                <a:spcPts val="600"/>
              </a:spcAft>
            </a:pPr>
            <a:r>
              <a:rPr lang="ru-RU" sz="2000" dirty="0" err="1"/>
              <a:t>Скрипник</a:t>
            </a:r>
            <a:r>
              <a:rPr lang="ru-RU" sz="2000" dirty="0"/>
              <a:t>, К. Д. Лингвистический поворот и философия языка Дж. Локка: интерпретации, комментарии, теоретические источники / К. Д. </a:t>
            </a:r>
            <a:r>
              <a:rPr lang="ru-RU" sz="2000" dirty="0" err="1"/>
              <a:t>Скрипник</a:t>
            </a:r>
            <a:r>
              <a:rPr lang="ru-RU" sz="2000" dirty="0"/>
              <a:t> // Вестник Удмуртского университета. Серия: Философия. Психология. Педагогика. – 2017. – Т. 27, </a:t>
            </a:r>
            <a:r>
              <a:rPr lang="ru-RU" sz="2000" dirty="0" err="1"/>
              <a:t>вып</a:t>
            </a:r>
            <a:r>
              <a:rPr lang="ru-RU" sz="2000" dirty="0"/>
              <a:t>. 2. – С. 139–146</a:t>
            </a:r>
            <a:r>
              <a:rPr lang="ru-RU" sz="2000" dirty="0" smtClean="0"/>
              <a:t>.</a:t>
            </a:r>
          </a:p>
          <a:p>
            <a:pPr>
              <a:spcAft>
                <a:spcPts val="600"/>
              </a:spcAft>
            </a:pPr>
            <a:endParaRPr lang="ru-RU" sz="2000" dirty="0"/>
          </a:p>
          <a:p>
            <a:pPr>
              <a:spcAft>
                <a:spcPts val="600"/>
              </a:spcAft>
            </a:pPr>
            <a:r>
              <a:rPr lang="ru-RU" sz="2000" b="1" dirty="0" smtClean="0"/>
              <a:t>Электронные издания:</a:t>
            </a:r>
          </a:p>
          <a:p>
            <a:pPr>
              <a:spcAft>
                <a:spcPts val="6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Мультимедийный ресурс - книга </a:t>
            </a: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 электронном издании </a:t>
            </a: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(оптический диск):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600"/>
              </a:spcAft>
            </a:pPr>
            <a:r>
              <a:rPr lang="ru-RU" sz="2000" dirty="0"/>
              <a:t>Пашков, С.В. Духовно-нравственное воспитание детей и молодежи в системе современного российского образования : монография / С.В. Пашков. - Курск : КГУ, 2017. - 1 CD-ROM.</a:t>
            </a:r>
          </a:p>
        </p:txBody>
      </p:sp>
    </p:spTree>
    <p:extLst>
      <p:ext uri="{BB962C8B-B14F-4D97-AF65-F5344CB8AC3E}">
        <p14:creationId xmlns:p14="http://schemas.microsoft.com/office/powerpoint/2010/main" val="114241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94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b="1" dirty="0" smtClean="0"/>
              <a:t>Электронные издания:</a:t>
            </a:r>
          </a:p>
          <a:p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Компьютерные программы: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КОМПАС-3D LT V 12 : система трехмерного моделирования [для домашнего моделирования и учебных целей] / разработчик «АСКОН». – Москва : 1С, 2017. – 1 СD-ROM. 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Электронный паспорт здоровья ребенка (школьника) / разработчик: Академический МИАЦ. – Москва : 1С, 2017. – 1 СD-ROM. </a:t>
            </a:r>
          </a:p>
          <a:p>
            <a:pPr>
              <a:spcAft>
                <a:spcPts val="600"/>
              </a:spcAft>
            </a:pP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Сайты в сети «Интернет»: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ТАСС : информационное агентство России : [сайт]. – Москва, 1999 </a:t>
            </a:r>
            <a:r>
              <a:rPr lang="ru-RU" sz="2000" dirty="0" smtClean="0"/>
              <a:t>–     . </a:t>
            </a:r>
            <a:r>
              <a:rPr lang="ru-RU" sz="2000" dirty="0"/>
              <a:t>– Обновляется в течение суток. – URL: http://tass.ru (дата обращения: 26.05.2018).</a:t>
            </a:r>
          </a:p>
          <a:p>
            <a:pPr>
              <a:spcAft>
                <a:spcPts val="1200"/>
              </a:spcAft>
            </a:pPr>
            <a:r>
              <a:rPr lang="ru-RU" sz="2000" dirty="0"/>
              <a:t>РУКОНТ : национальный цифровой ресурс : межотраслевая электронная библиотека : сайт / консорциум «КОТЕКСТУМ». – </a:t>
            </a:r>
            <a:r>
              <a:rPr lang="ru-RU" sz="2000" dirty="0" err="1"/>
              <a:t>Сколково</a:t>
            </a:r>
            <a:r>
              <a:rPr lang="ru-RU" sz="2000" dirty="0"/>
              <a:t>, 2010 – </a:t>
            </a:r>
            <a:r>
              <a:rPr lang="ru-RU" sz="2000" dirty="0" smtClean="0"/>
              <a:t>    . </a:t>
            </a:r>
            <a:r>
              <a:rPr lang="ru-RU" sz="2000" dirty="0"/>
              <a:t>– URL: https://rucont.ru (дата обращения: 06.06.3018). – Режим доступа: для </a:t>
            </a:r>
            <a:r>
              <a:rPr lang="ru-RU" sz="2000" dirty="0" err="1"/>
              <a:t>авториз</a:t>
            </a:r>
            <a:r>
              <a:rPr lang="ru-RU" sz="2000" dirty="0"/>
              <a:t>. пользователей.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Статья, раздел из сериального </a:t>
            </a: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издания (из сети «Интернет»):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600"/>
              </a:spcAft>
            </a:pPr>
            <a:r>
              <a:rPr lang="ru-RU" sz="2000" dirty="0"/>
              <a:t>Янина, О. Н. Особенности функционирования и развития рынка акций в России и за рубежом / Янина О. Н., Федосеева А. А</a:t>
            </a:r>
            <a:r>
              <a:rPr lang="ru-RU" sz="2000" dirty="0" smtClean="0"/>
              <a:t>. // </a:t>
            </a:r>
            <a:r>
              <a:rPr lang="ru-RU" sz="2000" dirty="0"/>
              <a:t>Социальные науки: </a:t>
            </a:r>
            <a:r>
              <a:rPr lang="ru-RU" sz="2000" dirty="0" err="1"/>
              <a:t>social-economic</a:t>
            </a:r>
            <a:r>
              <a:rPr lang="ru-RU" sz="2000" dirty="0"/>
              <a:t> </a:t>
            </a:r>
            <a:r>
              <a:rPr lang="ru-RU" sz="2000" dirty="0" err="1"/>
              <a:t>sciences</a:t>
            </a:r>
            <a:r>
              <a:rPr lang="ru-RU" sz="2000" dirty="0"/>
              <a:t>. – 2018. – № 1. – URL:  </a:t>
            </a:r>
            <a:r>
              <a:rPr lang="ru-RU" sz="2000" dirty="0" smtClean="0"/>
              <a:t>http</a:t>
            </a:r>
            <a:r>
              <a:rPr lang="ru-RU" sz="2000" dirty="0"/>
              <a:t>://academymanag.ru/journal/Yanina_Fedoseeva_2.pdf (дата обращения: 04.06.2018).</a:t>
            </a:r>
          </a:p>
        </p:txBody>
      </p:sp>
    </p:spTree>
    <p:extLst>
      <p:ext uri="{BB962C8B-B14F-4D97-AF65-F5344CB8AC3E}">
        <p14:creationId xmlns:p14="http://schemas.microsoft.com/office/powerpoint/2010/main" val="392704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b="1" dirty="0" smtClean="0"/>
              <a:t>Электронные издания:</a:t>
            </a:r>
          </a:p>
          <a:p>
            <a:pPr>
              <a:spcAft>
                <a:spcPts val="6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Статья</a:t>
            </a:r>
            <a:r>
              <a:rPr lang="ru-RU" sz="2000" i="1" dirty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, раздел </a:t>
            </a: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с сайта сети «Интернет»: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600"/>
              </a:spcAft>
            </a:pPr>
            <a:r>
              <a:rPr lang="ru-RU" sz="2000" dirty="0" err="1"/>
              <a:t>Грязев</a:t>
            </a:r>
            <a:r>
              <a:rPr lang="ru-RU" sz="2000" dirty="0"/>
              <a:t>, А. «Пустое занятие»: кто лишает Россию права вето в СБ ООН : в ГА ООН возобновлены переговоры по реформе Совета Безопасности / А. </a:t>
            </a:r>
            <a:r>
              <a:rPr lang="ru-RU" sz="2000" dirty="0" err="1"/>
              <a:t>Грязев</a:t>
            </a:r>
            <a:r>
              <a:rPr lang="ru-RU" sz="2000" dirty="0"/>
              <a:t> // Газета.ru : [сайт]. – 2018. – 2 февр. – URL: https://www.gazeta.ru/politics/2018/02/02_a_11634385.shtml (дата обращения: 09.02.2018).</a:t>
            </a:r>
          </a:p>
          <a:p>
            <a:pPr>
              <a:spcAft>
                <a:spcPts val="600"/>
              </a:spcAft>
            </a:pPr>
            <a:r>
              <a:rPr lang="ru-RU" sz="2000" dirty="0" err="1"/>
              <a:t>Бахтурина</a:t>
            </a:r>
            <a:r>
              <a:rPr lang="ru-RU" sz="2000" dirty="0"/>
              <a:t> Т. А. От МАRС 21 к модели BIBFRAME: эволюция машиночитаемых форматов Библиотеки конгресса США : [презентация : материалы Международной </a:t>
            </a:r>
            <a:r>
              <a:rPr lang="ru-RU" sz="2000" dirty="0" err="1"/>
              <a:t>научнопрактической</a:t>
            </a:r>
            <a:r>
              <a:rPr lang="ru-RU" sz="2000" dirty="0"/>
              <a:t> конференции «</a:t>
            </a:r>
            <a:r>
              <a:rPr lang="ru-RU" sz="2000" dirty="0" err="1"/>
              <a:t>Румянцевские</a:t>
            </a:r>
            <a:r>
              <a:rPr lang="ru-RU" sz="2000" dirty="0"/>
              <a:t> чтения 2017», Москва, 18–19 апреля 2017 г.] </a:t>
            </a:r>
            <a:r>
              <a:rPr lang="ru-RU" sz="2000" dirty="0" smtClean="0"/>
              <a:t>/ Т</a:t>
            </a:r>
            <a:r>
              <a:rPr lang="ru-RU" sz="2000" dirty="0"/>
              <a:t>. А. </a:t>
            </a:r>
            <a:r>
              <a:rPr lang="ru-RU" sz="2000" dirty="0" err="1"/>
              <a:t>Бахтурина</a:t>
            </a:r>
            <a:r>
              <a:rPr lang="ru-RU" sz="2000" dirty="0"/>
              <a:t> // Теория и практика каталогизации и поиска библиотечных ресурсов : электронный журнал. – URL: http://www.nilc.ru/journal/. – Дата публикации: 21 апреля 2017.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Порядок присвоения номера ISBN // Российская книжная палата : [сайт]. – 2018. – URL: http://bookchamber.ru/isbn.html (дата обращения: 22.05.2018</a:t>
            </a:r>
            <a:r>
              <a:rPr lang="ru-RU" sz="2000" dirty="0" smtClean="0"/>
              <a:t>).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План мероприятий по повышению эффективности госпрограммы «Доступная среда» // Министерство труда и социальной защиты Российской Федерации : официальный сайт. – 2017. – URL: https://rosmintrud.ru/docs/1281 (дата обращения: 08.04.2017).</a:t>
            </a:r>
          </a:p>
        </p:txBody>
      </p:sp>
    </p:spTree>
    <p:extLst>
      <p:ext uri="{BB962C8B-B14F-4D97-AF65-F5344CB8AC3E}">
        <p14:creationId xmlns:p14="http://schemas.microsoft.com/office/powerpoint/2010/main" val="37665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7384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b="1" dirty="0" smtClean="0"/>
              <a:t>Электронные издания:</a:t>
            </a:r>
          </a:p>
          <a:p>
            <a:pPr>
              <a:spcAft>
                <a:spcPts val="600"/>
              </a:spcAft>
            </a:pPr>
            <a:r>
              <a:rPr lang="ru-RU" sz="2000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Видеодокументы с сайта сети «Интернет»:</a:t>
            </a:r>
            <a:endParaRPr lang="ru-RU" sz="2000" i="1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pPr>
              <a:spcAft>
                <a:spcPts val="600"/>
              </a:spcAft>
            </a:pPr>
            <a:r>
              <a:rPr lang="en-US" sz="2000" dirty="0"/>
              <a:t>Field, A. </a:t>
            </a:r>
            <a:r>
              <a:rPr lang="en-US" sz="2000" dirty="0" err="1"/>
              <a:t>Manova</a:t>
            </a:r>
            <a:r>
              <a:rPr lang="en-US" sz="2000" dirty="0"/>
              <a:t> (Multivariate Analysis of Variance) : [</a:t>
            </a:r>
            <a:r>
              <a:rPr lang="ru-RU" sz="2000" dirty="0"/>
              <a:t>видеоклип] / </a:t>
            </a:r>
            <a:r>
              <a:rPr lang="en-US" sz="2000" dirty="0"/>
              <a:t>Andy Field // YouTube : [</a:t>
            </a:r>
            <a:r>
              <a:rPr lang="ru-RU" sz="2000" dirty="0"/>
              <a:t>сайт]. – </a:t>
            </a:r>
            <a:r>
              <a:rPr lang="en-US" sz="2000" dirty="0"/>
              <a:t>URL: https://www.youtube.com/watch?v=m0zV_wFGA1I. – </a:t>
            </a:r>
            <a:r>
              <a:rPr lang="ru-RU" sz="2000" dirty="0"/>
              <a:t>Дата публикации: 14 марта 2013</a:t>
            </a:r>
            <a:r>
              <a:rPr lang="ru-RU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Дисперсия, среднее квадратичное отклонение, коэффициент вариации в </a:t>
            </a:r>
            <a:r>
              <a:rPr lang="ru-RU" sz="2000" dirty="0" err="1"/>
              <a:t>Excel</a:t>
            </a:r>
            <a:r>
              <a:rPr lang="ru-RU" sz="2000" dirty="0"/>
              <a:t> : [видеоклип] / мир - </a:t>
            </a:r>
            <a:r>
              <a:rPr lang="ru-RU" sz="2000" dirty="0" err="1"/>
              <a:t>Excel</a:t>
            </a:r>
            <a:r>
              <a:rPr lang="ru-RU" sz="2000" dirty="0"/>
              <a:t> // </a:t>
            </a:r>
            <a:r>
              <a:rPr lang="ru-RU" sz="2000" dirty="0" err="1"/>
              <a:t>ЯндексЭфир</a:t>
            </a:r>
            <a:r>
              <a:rPr lang="ru-RU" sz="2000" dirty="0"/>
              <a:t> : [сайт]. – URL: https://yandex.ru/efir?stream_id=vam_bZYph_mI. – Дата публикации: 10 сентября 2020</a:t>
            </a:r>
            <a:r>
              <a:rPr lang="ru-RU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/>
              <a:t>Таблицы сопряженности: введение : [видеоклип : специализация "Анализ данных", курс "Исследование статистических </a:t>
            </a:r>
            <a:r>
              <a:rPr lang="ru-RU" sz="2000" dirty="0" err="1"/>
              <a:t>взаимосвяей</a:t>
            </a:r>
            <a:r>
              <a:rPr lang="ru-RU" sz="2000" dirty="0"/>
              <a:t>"] / Новосибирский государственный университет // </a:t>
            </a:r>
            <a:r>
              <a:rPr lang="ru-RU" sz="2000" dirty="0" err="1"/>
              <a:t>Coursera</a:t>
            </a:r>
            <a:r>
              <a:rPr lang="ru-RU" sz="2000" dirty="0"/>
              <a:t> : [сайт]. – URL: https://www.coursera.org/lecture/statisticheskikh-vzaimosvyazey/3-5-tablitsy-sopriazhiennosti-vviedieniie-5SU3I (дата обращения: 22.03.2021).</a:t>
            </a:r>
          </a:p>
        </p:txBody>
      </p:sp>
    </p:spTree>
    <p:extLst>
      <p:ext uri="{BB962C8B-B14F-4D97-AF65-F5344CB8AC3E}">
        <p14:creationId xmlns:p14="http://schemas.microsoft.com/office/powerpoint/2010/main" val="34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56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4624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Источник на иностранном языке</a:t>
            </a:r>
          </a:p>
          <a:p>
            <a:r>
              <a:rPr lang="ru-RU" sz="2400" i="1" dirty="0"/>
              <a:t>Оформляется по правилам для русскоязычного соответствующего источника, но на языке оригинала.</a:t>
            </a:r>
            <a:endParaRPr lang="ru-RU" sz="2400" dirty="0"/>
          </a:p>
          <a:p>
            <a:r>
              <a:rPr lang="ru-RU" sz="2400" dirty="0"/>
              <a:t>На английском: </a:t>
            </a:r>
          </a:p>
          <a:p>
            <a:r>
              <a:rPr lang="ru-RU" sz="2400" dirty="0"/>
              <a:t>Т. (том) = </a:t>
            </a:r>
            <a:r>
              <a:rPr lang="en-US" sz="2400" dirty="0"/>
              <a:t>Vol. (volume</a:t>
            </a:r>
            <a:r>
              <a:rPr lang="en-US" sz="2400" dirty="0" smtClean="0"/>
              <a:t>);</a:t>
            </a:r>
            <a:endParaRPr lang="ru-RU" sz="2400" dirty="0" smtClean="0"/>
          </a:p>
          <a:p>
            <a:r>
              <a:rPr lang="ru-RU" sz="2400" dirty="0" smtClean="0"/>
              <a:t>№ </a:t>
            </a:r>
            <a:r>
              <a:rPr lang="en-US" sz="2400" dirty="0" smtClean="0"/>
              <a:t>(</a:t>
            </a:r>
            <a:r>
              <a:rPr lang="ru-RU" sz="2400" dirty="0" smtClean="0"/>
              <a:t>номер) = </a:t>
            </a:r>
            <a:r>
              <a:rPr lang="en-US" sz="2400" dirty="0" err="1" smtClean="0"/>
              <a:t>nr</a:t>
            </a:r>
            <a:r>
              <a:rPr lang="en-US" sz="2400" dirty="0" smtClean="0"/>
              <a:t>. (number);</a:t>
            </a:r>
            <a:endParaRPr lang="ru-RU" sz="2400" dirty="0"/>
          </a:p>
          <a:p>
            <a:r>
              <a:rPr lang="en-US" sz="2400" dirty="0"/>
              <a:t>[</a:t>
            </a:r>
            <a:r>
              <a:rPr lang="ru-RU" sz="2400" dirty="0"/>
              <a:t>и др.</a:t>
            </a:r>
            <a:r>
              <a:rPr lang="en-US" sz="2400" dirty="0"/>
              <a:t>] = [et al.]</a:t>
            </a:r>
            <a:endParaRPr lang="ru-RU" sz="2400" dirty="0"/>
          </a:p>
          <a:p>
            <a:r>
              <a:rPr lang="ru-RU" sz="2400" dirty="0"/>
              <a:t>С. (страницы)</a:t>
            </a:r>
            <a:r>
              <a:rPr lang="en-US" sz="2400" dirty="0"/>
              <a:t> = </a:t>
            </a:r>
            <a:r>
              <a:rPr lang="en-US" sz="2400" dirty="0" smtClean="0"/>
              <a:t>P. </a:t>
            </a:r>
            <a:r>
              <a:rPr lang="en-US" sz="2400" dirty="0"/>
              <a:t>(pages)</a:t>
            </a:r>
            <a:endParaRPr lang="ru-RU" sz="2400" dirty="0"/>
          </a:p>
          <a:p>
            <a:r>
              <a:rPr lang="ru-RU" sz="2400" dirty="0"/>
              <a:t>с. (страниц)</a:t>
            </a:r>
            <a:r>
              <a:rPr lang="en-US" sz="2400" dirty="0"/>
              <a:t> = p. (pages</a:t>
            </a:r>
            <a:r>
              <a:rPr lang="en-US" sz="2400" dirty="0" smtClean="0"/>
              <a:t>);</a:t>
            </a:r>
          </a:p>
          <a:p>
            <a:r>
              <a:rPr lang="en-US" sz="2400" dirty="0" smtClean="0"/>
              <a:t>[</a:t>
            </a:r>
            <a:r>
              <a:rPr lang="ru-RU" sz="2400" dirty="0" err="1" smtClean="0"/>
              <a:t>Б.м</a:t>
            </a:r>
            <a:r>
              <a:rPr lang="ru-RU" sz="2400" dirty="0" smtClean="0"/>
              <a:t>.</a:t>
            </a:r>
            <a:r>
              <a:rPr lang="en-US" sz="2400" dirty="0" smtClean="0"/>
              <a:t>]</a:t>
            </a:r>
            <a:r>
              <a:rPr lang="ru-RU" sz="2400" dirty="0" smtClean="0"/>
              <a:t> (без места издания) = </a:t>
            </a:r>
            <a:r>
              <a:rPr lang="en-US" sz="2400" dirty="0" smtClean="0"/>
              <a:t>[S.I.]</a:t>
            </a:r>
          </a:p>
          <a:p>
            <a:r>
              <a:rPr lang="en-US" sz="2400" dirty="0" smtClean="0"/>
              <a:t>[</a:t>
            </a:r>
            <a:r>
              <a:rPr lang="ru-RU" sz="2400" dirty="0" err="1" smtClean="0"/>
              <a:t>б.и</a:t>
            </a:r>
            <a:r>
              <a:rPr lang="ru-RU" sz="2400" dirty="0" smtClean="0"/>
              <a:t>.</a:t>
            </a:r>
            <a:r>
              <a:rPr lang="en-US" sz="2400" dirty="0" smtClean="0"/>
              <a:t>]</a:t>
            </a:r>
            <a:r>
              <a:rPr lang="ru-RU" sz="2400" dirty="0" smtClean="0"/>
              <a:t> (без </a:t>
            </a:r>
            <a:r>
              <a:rPr lang="ru-RU" sz="2400" dirty="0" err="1" smtClean="0"/>
              <a:t>издательтва</a:t>
            </a:r>
            <a:r>
              <a:rPr lang="ru-RU" sz="2400" dirty="0" smtClean="0"/>
              <a:t>) = </a:t>
            </a:r>
            <a:r>
              <a:rPr lang="en-US" sz="2400" dirty="0" smtClean="0"/>
              <a:t>[</a:t>
            </a:r>
            <a:r>
              <a:rPr lang="en-US" sz="2400" dirty="0" err="1" smtClean="0"/>
              <a:t>s.n</a:t>
            </a:r>
            <a:r>
              <a:rPr lang="en-US" sz="2400" dirty="0" smtClean="0"/>
              <a:t>.]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712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тезисы докладов научной конференции ‑ научный непериодический сборник, содержащий опубликованные до начала конференции материалы предварительного характера: аннотации, рефераты докладов и/или сообщений;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научно-популярное издание ‑ издание, содержащее сведения о теоретических или экспериментальных исследованиях в области науки, культуры и техники, изложенные в форме, доступной читателю-неспециалисту</a:t>
            </a:r>
            <a:r>
              <a:rPr lang="ru-RU" sz="2400" dirty="0" smtClean="0"/>
              <a:t>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r>
              <a:rPr lang="ru-RU" sz="2400" dirty="0" smtClean="0"/>
              <a:t>2. Учебное </a:t>
            </a:r>
            <a:r>
              <a:rPr lang="ru-RU" sz="2400" dirty="0"/>
              <a:t>издание – это издание, содержащее систематизированные сведения научного или прикладного характера, изложенные в форме, удобной для изучения и преподавания, и рассчитанное на учащихся разного возраста и ступени 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35302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учебным изданиям относятся</a:t>
            </a:r>
            <a:r>
              <a:rPr lang="ru-RU" sz="2400" dirty="0" smtClean="0"/>
              <a:t>:</a:t>
            </a:r>
          </a:p>
          <a:p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учебник ‑ учебное издание, содержащее систематическое изложение учебной дисциплины, ее раздела или части, соответствующее учебной </a:t>
            </a:r>
            <a:r>
              <a:rPr lang="ru-RU" sz="2400" dirty="0" smtClean="0"/>
              <a:t>программе </a:t>
            </a:r>
            <a:r>
              <a:rPr lang="ru-RU" sz="2400" dirty="0"/>
              <a:t>и официально утвержденное в качестве учебника;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учебное пособие ‑ учебное издание, дополняющее или частично заменяющее учебник и официально утвержденное в качестве учебного пособия;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учебно-методическое пособие ‑ учебное издание, содержащее материалы по методике преподавания учебной дисциплины или по методике воспитания;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хрестоматия и т.д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916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4624"/>
            <a:ext cx="9036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3. Справочно-информационные </a:t>
            </a:r>
            <a:r>
              <a:rPr lang="ru-RU" sz="2400" dirty="0"/>
              <a:t>издания. </a:t>
            </a:r>
            <a:endParaRPr lang="ru-RU" sz="2400" dirty="0" smtClean="0"/>
          </a:p>
          <a:p>
            <a:pPr lvl="0"/>
            <a:endParaRPr lang="ru-RU" sz="2400" dirty="0"/>
          </a:p>
          <a:p>
            <a:pPr lvl="0"/>
            <a:r>
              <a:rPr lang="ru-RU" sz="2400" dirty="0" smtClean="0"/>
              <a:t>Справочным </a:t>
            </a:r>
            <a:r>
              <a:rPr lang="ru-RU" sz="2400" dirty="0"/>
              <a:t>называют издание, содержащее краткие сведения научного или прикладного характера, расположенные в порядке, удобном для их быстрого отыскания, не предназначенное для сплошного чтения. </a:t>
            </a:r>
            <a:endParaRPr lang="ru-RU" sz="2400" dirty="0" smtClean="0"/>
          </a:p>
          <a:p>
            <a:pPr lvl="0"/>
            <a:endParaRPr lang="ru-RU" sz="2400" dirty="0"/>
          </a:p>
          <a:p>
            <a:r>
              <a:rPr lang="ru-RU" sz="2400" dirty="0"/>
              <a:t>Информационное издание ‑ издание, содержащее систематизированные сведения об опубликованных, непубликуемых или неопубликованных документах или результат анализа и обобщения сведений, представленных в первоисточниках. Информационные издания выпускаются организациями, осуществляющими научно-информационную деятельность. </a:t>
            </a:r>
            <a:endParaRPr lang="ru-RU" sz="2400" dirty="0" smtClean="0"/>
          </a:p>
          <a:p>
            <a:r>
              <a:rPr lang="ru-RU" sz="2400" dirty="0" smtClean="0"/>
              <a:t>Информационные </a:t>
            </a:r>
            <a:r>
              <a:rPr lang="ru-RU" sz="2400" dirty="0"/>
              <a:t>издания могут быть библиографическими, реферативными, обзорными.</a:t>
            </a:r>
          </a:p>
        </p:txBody>
      </p:sp>
    </p:spTree>
    <p:extLst>
      <p:ext uri="{BB962C8B-B14F-4D97-AF65-F5344CB8AC3E}">
        <p14:creationId xmlns:p14="http://schemas.microsoft.com/office/powerpoint/2010/main" val="20006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2361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Издания могут быть непериодическими, периодическими и продолжающимися. </a:t>
            </a:r>
            <a:endParaRPr lang="ru-RU" sz="2400" dirty="0" smtClean="0"/>
          </a:p>
          <a:p>
            <a:r>
              <a:rPr lang="ru-RU" sz="2400" dirty="0" smtClean="0"/>
              <a:t>Непериодические </a:t>
            </a:r>
            <a:r>
              <a:rPr lang="ru-RU" sz="2400" dirty="0"/>
              <a:t>издания – это издания, выходящие однократно и не имеющие </a:t>
            </a:r>
            <a:r>
              <a:rPr lang="ru-RU" sz="2400" dirty="0" smtClean="0"/>
              <a:t>продолжения: книги</a:t>
            </a:r>
            <a:r>
              <a:rPr lang="ru-RU" sz="2400" dirty="0"/>
              <a:t>, брошюры, листовки и т.д. </a:t>
            </a:r>
            <a:r>
              <a:rPr lang="ru-RU" sz="2400" dirty="0" smtClean="0"/>
              <a:t>Книга </a:t>
            </a:r>
            <a:r>
              <a:rPr lang="ru-RU" sz="2400" dirty="0"/>
              <a:t>‑ книжное издание объемом свыше 48 страниц. Брошюра ‑ книжное издание объемом </a:t>
            </a:r>
            <a:r>
              <a:rPr lang="ru-RU" sz="2400" dirty="0" smtClean="0"/>
              <a:t>(4</a:t>
            </a:r>
            <a:r>
              <a:rPr lang="en-US" sz="2400" dirty="0" smtClean="0"/>
              <a:t>&lt;</a:t>
            </a:r>
            <a:r>
              <a:rPr lang="ru-RU" sz="2400" dirty="0" smtClean="0"/>
              <a:t>стр.</a:t>
            </a:r>
            <a:r>
              <a:rPr lang="en-US" sz="2400" dirty="0" smtClean="0"/>
              <a:t>≤</a:t>
            </a:r>
            <a:r>
              <a:rPr lang="ru-RU" sz="2400" dirty="0" smtClean="0"/>
              <a:t>48) </a:t>
            </a:r>
            <a:endParaRPr lang="en-US" sz="2400" dirty="0" smtClean="0"/>
          </a:p>
          <a:p>
            <a:r>
              <a:rPr lang="ru-RU" sz="2400" dirty="0" smtClean="0"/>
              <a:t>Листовка </a:t>
            </a:r>
            <a:r>
              <a:rPr lang="ru-RU" sz="2400" dirty="0"/>
              <a:t>‑ </a:t>
            </a:r>
            <a:r>
              <a:rPr lang="ru-RU" sz="2400" dirty="0" smtClean="0"/>
              <a:t>листовое </a:t>
            </a:r>
            <a:r>
              <a:rPr lang="ru-RU" sz="2400" dirty="0"/>
              <a:t>издание объемом до </a:t>
            </a:r>
            <a:r>
              <a:rPr lang="en-US" sz="2400" dirty="0" smtClean="0"/>
              <a:t>4 </a:t>
            </a:r>
            <a:r>
              <a:rPr lang="ru-RU" sz="2400" dirty="0" smtClean="0"/>
              <a:t>страниц</a:t>
            </a:r>
            <a:r>
              <a:rPr lang="ru-RU" sz="2400" dirty="0"/>
              <a:t>. </a:t>
            </a:r>
            <a:endParaRPr lang="en-US" sz="2400" dirty="0" smtClean="0"/>
          </a:p>
          <a:p>
            <a:endParaRPr lang="ru-RU" sz="2400" dirty="0"/>
          </a:p>
          <a:p>
            <a:r>
              <a:rPr lang="ru-RU" sz="2400" dirty="0"/>
              <a:t>Периодическое издание ‑ сериальное издание, выходящее через определенные промежутки времени, постоянным для каждого года числом номеров (выпусков) и не повторяющимися по содержанию, однотипно оформленными нумерованными или датированными выпусками, имеющими одинаковое заглавие. </a:t>
            </a:r>
            <a:endParaRPr lang="en-US" sz="2400" dirty="0" smtClean="0"/>
          </a:p>
          <a:p>
            <a:r>
              <a:rPr lang="ru-RU" sz="2400" dirty="0" smtClean="0"/>
              <a:t>К </a:t>
            </a:r>
            <a:r>
              <a:rPr lang="ru-RU" sz="2400" dirty="0"/>
              <a:t>периодическим печатным изданиям </a:t>
            </a:r>
            <a:r>
              <a:rPr lang="ru-RU" sz="2400" dirty="0" smtClean="0"/>
              <a:t>относят</a:t>
            </a:r>
            <a:r>
              <a:rPr lang="ru-RU" sz="2400" dirty="0"/>
              <a:t>: газеты, журналы, альманахи, бюллетени, иные издания, имеющие постоянное название, текущий номер и выходящие в свет не реже одного раза в год.</a:t>
            </a:r>
          </a:p>
        </p:txBody>
      </p:sp>
    </p:spTree>
    <p:extLst>
      <p:ext uri="{BB962C8B-B14F-4D97-AF65-F5344CB8AC3E}">
        <p14:creationId xmlns:p14="http://schemas.microsoft.com/office/powerpoint/2010/main" val="40213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24926</TotalTime>
  <Words>7034</Words>
  <Application>Microsoft Office PowerPoint</Application>
  <PresentationFormat>Экран (4:3)</PresentationFormat>
  <Paragraphs>564</Paragraphs>
  <Slides>56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Правила оформления перечня использованных информационных ресурсов (ГОСТ Р 7.0.100-2018)</vt:lpstr>
      <vt:lpstr>1. Общие сведения об оформлении элемента «Перечень использованных информационных ресурсов»</vt:lpstr>
      <vt:lpstr>Презентация PowerPoint</vt:lpstr>
      <vt:lpstr>2. Типы источников научно-исследовательской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Области описания по  ГОСТ 7.0.100-2018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Примеры оформления описаний в краткой форме для ВКР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140</cp:revision>
  <dcterms:created xsi:type="dcterms:W3CDTF">2014-09-05T16:16:44Z</dcterms:created>
  <dcterms:modified xsi:type="dcterms:W3CDTF">2021-09-11T14:45:26Z</dcterms:modified>
</cp:coreProperties>
</file>